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Lst>
  <p:notesMasterIdLst>
    <p:notesMasterId r:id="rId1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ver" id="{78d114b9-e9a3-c575-4abc-ae56bf9cad3f}">
          <p14:sldIdLst>
            <p14:sldId id="256"/>
          </p14:sldIdLst>
        </p14:section>
        <p14:section name="THE RESULT" id="{a1e66b59-1071-a46c-574d-441cdc3e01d2}">
          <p14:sldIdLst>
            <p14:sldId id="257"/>
            <p14:sldId id="258"/>
            <p14:sldId id="259"/>
          </p14:sldIdLst>
        </p14:section>
        <p14:section name="WHAT IT MEANS" id="{9856650f-b075-9391-8029-1624639c8087}">
          <p14:sldIdLst>
            <p14:sldId id="260"/>
            <p14:sldId id="261"/>
            <p14:sldId id="262"/>
          </p14:sldIdLst>
        </p14:section>
        <p14:section name="WHAT FOLLOWS" id="{5c8fbfcd-99d9-b001-ad52-25da425ab683}">
          <p14:sldIdLst>
            <p14:sldId id="263"/>
            <p14:sldId id="264"/>
            <p14:sldId id="265"/>
            <p14:sldId id="266"/>
          </p14:sldIdLst>
        </p14:section>
        <p14:section name="Where this comes from" id="{0b182bd9-51dc-ea0f-d3b8-a20d098e2cd0}">
          <p14:sldIdLst>
            <p14:sldId id="267"/>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notesMaster" Target="notesMasters/notesMaster1.xml"/><Relationship Id="rId15" Type="http://schemas.openxmlformats.org/officeDocument/2006/relationships/presProps" Target="presProps.xml"/><Relationship Id="rId16" Type="http://schemas.openxmlformats.org/officeDocument/2006/relationships/viewProps" Target="viewProps.xml"/><Relationship Id="rId17" Type="http://schemas.openxmlformats.org/officeDocument/2006/relationships/theme" Target="theme/theme1.xml"/><Relationship Id="rId1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Ten sheets. Lighter than the six on purpose: this is the trailer, not a piece.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on something the audience has already experienced. No persuasion needed yet.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 caveat stays on the slide. Do not drop it when presenting.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Lower workload, worse output. The felt sense of ease is the trap.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Stakes, not error, is the mechanism. Being right under exposure teaches too.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Concede the capability first. The cut lands harder when nothing has been undersold.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consequences: invisible at the desk, expensive at the index level.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constructive turn. This is what the audience should leave holding.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box lit on the right: the only function worth handing over.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Ends on agency: a choice, not a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contents page. This is the slide the whole deck exists to deliver.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SHEET_LIGHT">
    <p:bg>
      <p:bgPr>
        <a:solidFill>
          <a:srgbClr val="F5F0EB"/>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SHEET_DARK">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p:bg>
      <p:bgPr>
        <a:solidFill>
          <a:srgbClr val="1B2838"/>
        </a:solidFill>
      </p:bgPr>
    </p:bg>
    <p:spTree>
      <p:nvGrpSpPr>
        <p:cNvPr id="1" name=""/>
        <p:cNvGrpSpPr/>
        <p:nvPr/>
      </p:nvGrpSpPr>
      <p:grpSpPr>
        <a:xfrm>
          <a:off x="0" y="0"/>
          <a:ext cx="0" cy="0"/>
          <a:chOff x="0" y="0"/>
          <a:chExt cx="0" cy="0"/>
        </a:xfrm>
      </p:grpSpPr>
      <p:sp>
        <p:nvSpPr>
          <p:cNvPr id="2" name="Shape 0"/>
          <p:cNvSpPr/>
          <p:nvPr/>
        </p:nvSpPr>
        <p:spPr>
          <a:xfrm>
            <a:off x="0" y="0"/>
            <a:ext cx="12188952" cy="100584"/>
          </a:xfrm>
          <a:prstGeom prst="rect">
            <a:avLst/>
          </a:prstGeom>
          <a:solidFill>
            <a:srgbClr val="F47920"/>
          </a:solidFill>
          <a:ln/>
        </p:spPr>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4.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3.xml"/><Relationship Id="rId3" Type="http://schemas.openxmlformats.org/officeDocument/2006/relationships/notesSlide" Target="../notesSlides/notesSlide12.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cover-image" descr="/tmp/claude-0/-home-claude/840a28d2-2874-58f2-bea9-3fe61a55262a/scratchpad/gwdeck/cover.png">    </p:cNvPr>
          <p:cNvPicPr>
            <a:picLocks noChangeAspect="1"/>
          </p:cNvPicPr>
          <p:nvPr/>
        </p:nvPicPr>
        <p:blipFill>
          <a:blip r:embed="rId1"/>
          <a:stretch>
            <a:fillRect/>
          </a:stretch>
        </p:blipFill>
        <p:spPr>
          <a:xfrm>
            <a:off x="0" y="0"/>
            <a:ext cx="12188952" cy="6858000"/>
          </a:xfrm>
          <a:prstGeom prst="rect">
            <a:avLst/>
          </a:prstGeom>
        </p:spPr>
      </p:pic>
      <p:sp>
        <p:nvSpPr>
          <p:cNvPr id="3" name="cover-scrim"/>
          <p:cNvSpPr/>
          <p:nvPr/>
        </p:nvSpPr>
        <p:spPr>
          <a:xfrm>
            <a:off x="0" y="0"/>
            <a:ext cx="12188952" cy="6858000"/>
          </a:xfrm>
          <a:prstGeom prst="rect">
            <a:avLst/>
          </a:prstGeom>
          <a:solidFill>
            <a:srgbClr val="000000">
              <a:alpha val="20000"/>
            </a:srgbClr>
          </a:solidFill>
          <a:ln/>
        </p:spPr>
      </p:sp>
      <p:sp>
        <p:nvSpPr>
          <p:cNvPr id="4" name="cover-rule"/>
          <p:cNvSpPr/>
          <p:nvPr/>
        </p:nvSpPr>
        <p:spPr>
          <a:xfrm>
            <a:off x="0" y="0"/>
            <a:ext cx="12188952" cy="100584"/>
          </a:xfrm>
          <a:prstGeom prst="rect">
            <a:avLst/>
          </a:prstGeom>
          <a:solidFill>
            <a:srgbClr val="F47920"/>
          </a:solidFill>
          <a:ln/>
        </p:spPr>
      </p:sp>
      <p:sp>
        <p:nvSpPr>
          <p:cNvPr id="5" name="Text 2"/>
          <p:cNvSpPr txBox="1"/>
          <p:nvPr/>
        </p:nvSpPr>
        <p:spPr>
          <a:xfrm>
            <a:off x="621792" y="658368"/>
            <a:ext cx="6400800" cy="310896"/>
          </a:xfrm>
          <a:prstGeom prst="rect">
            <a:avLst/>
          </a:prstGeom>
          <a:noFill/>
          <a:ln/>
          <a:effectLst>
            <a:outerShdw sx="100000" sy="100000" kx="0" ky="0" algn="bl" rotWithShape="0" blurRad="127000" dist="50800" dir="2700000">
              <a:srgbClr val="000000">
                <a:alpha val="90000"/>
              </a:srgbClr>
            </a:outerShdw>
          </a:effectLst>
        </p:spPr>
        <p:txBody>
          <a:bodyPr wrap="square" lIns="0" tIns="0" rIns="0" bIns="0" rtlCol="0" anchor="ctr"/>
          <a:lstStyle/>
          <a:p>
            <a:pPr indent="0" marL="0">
              <a:buNone/>
            </a:pPr>
            <a:r>
              <a:rPr lang="en-US" sz="1200" b="1" spc="300" kern="0" dirty="0">
                <a:solidFill>
                  <a:srgbClr val="F47920"/>
                </a:solidFill>
                <a:latin typeface="Trebuchet MS" pitchFamily="34" charset="0"/>
                <a:ea typeface="Trebuchet MS" pitchFamily="34" charset="-122"/>
                <a:cs typeface="Trebuchet MS" pitchFamily="34" charset="-120"/>
              </a:rPr>
              <a:t>ARCHITECTURE &amp; ATTENTION</a:t>
            </a:r>
            <a:endParaRPr lang="en-US" sz="1200" dirty="0"/>
          </a:p>
        </p:txBody>
      </p:sp>
      <p:sp>
        <p:nvSpPr>
          <p:cNvPr id="6" name="Text 3"/>
          <p:cNvSpPr txBox="1"/>
          <p:nvPr/>
        </p:nvSpPr>
        <p:spPr>
          <a:xfrm>
            <a:off x="621792" y="1600200"/>
            <a:ext cx="10058400" cy="2194560"/>
          </a:xfrm>
          <a:prstGeom prst="rect">
            <a:avLst/>
          </a:prstGeom>
          <a:noFill/>
          <a:ln/>
          <a:effectLst>
            <a:outerShdw sx="100000" sy="100000" kx="0" ky="0" algn="bl" rotWithShape="0" blurRad="279400" dist="50800" dir="2700000">
              <a:srgbClr val="000000">
                <a:alpha val="92000"/>
              </a:srgbClr>
            </a:outerShdw>
          </a:effectLst>
        </p:spPr>
        <p:txBody>
          <a:bodyPr wrap="square" lIns="0" tIns="0" rIns="0" bIns="0" rtlCol="0" anchor="t"/>
          <a:lstStyle/>
          <a:p>
            <a:pPr indent="0" marL="0">
              <a:buNone/>
            </a:pPr>
            <a:r>
              <a:rPr lang="en-US" sz="4600" b="1" dirty="0">
                <a:solidFill>
                  <a:srgbClr val="FFFFFF"/>
                </a:solidFill>
                <a:latin typeface="Georgia" pitchFamily="34" charset="0"/>
                <a:ea typeface="Georgia" pitchFamily="34" charset="-122"/>
                <a:cs typeface="Georgia" pitchFamily="34" charset="-120"/>
              </a:rPr>
              <a:t>You Have Already Run This Experiment</a:t>
            </a:r>
            <a:endParaRPr lang="en-US" sz="4600" dirty="0"/>
          </a:p>
        </p:txBody>
      </p:sp>
      <p:sp>
        <p:nvSpPr>
          <p:cNvPr id="7" name="Text 4"/>
          <p:cNvSpPr txBox="1"/>
          <p:nvPr/>
        </p:nvSpPr>
        <p:spPr>
          <a:xfrm>
            <a:off x="621792" y="3931920"/>
            <a:ext cx="9509760" cy="1371600"/>
          </a:xfrm>
          <a:prstGeom prst="rect">
            <a:avLst/>
          </a:prstGeom>
          <a:noFill/>
          <a:ln/>
          <a:effectLst>
            <a:outerShdw sx="100000" sy="100000" kx="0" ky="0" algn="bl" rotWithShape="0" blurRad="152400" dist="50800" dir="2700000">
              <a:srgbClr val="000000">
                <a:alpha val="95000"/>
              </a:srgbClr>
            </a:outerShdw>
          </a:effectLst>
        </p:spPr>
        <p:txBody>
          <a:bodyPr wrap="square" lIns="0" tIns="0" rIns="0" bIns="0" rtlCol="0" anchor="t"/>
          <a:lstStyle/>
          <a:p>
            <a:pPr indent="0" marL="0">
              <a:lnSpc>
                <a:spcPct val="130000"/>
              </a:lnSpc>
              <a:buNone/>
            </a:pPr>
            <a:r>
              <a:rPr lang="en-US" sz="1700" dirty="0">
                <a:solidFill>
                  <a:srgbClr val="FFFFFF"/>
                </a:solidFill>
                <a:latin typeface="Trebuchet MS" pitchFamily="34" charset="0"/>
                <a:ea typeface="Trebuchet MS" pitchFamily="34" charset="-122"/>
                <a:cs typeface="Trebuchet MS" pitchFamily="34" charset="-120"/>
              </a:rPr>
              <a:t>One result, what it means, and why it turns out to be the most important thing to understand about using AI on anything you cannot check yourself.</a:t>
            </a:r>
            <a:endParaRPr lang="en-US" sz="1700" dirty="0"/>
          </a:p>
        </p:txBody>
      </p:sp>
      <p:sp>
        <p:nvSpPr>
          <p:cNvPr id="8" name="Text 5"/>
          <p:cNvSpPr txBox="1"/>
          <p:nvPr/>
        </p:nvSpPr>
        <p:spPr>
          <a:xfrm>
            <a:off x="621792" y="6035040"/>
            <a:ext cx="10424160" cy="365760"/>
          </a:xfrm>
          <a:prstGeom prst="rect">
            <a:avLst/>
          </a:prstGeom>
          <a:noFill/>
          <a:ln/>
          <a:effectLst>
            <a:outerShdw sx="100000" sy="100000" kx="0" ky="0" algn="bl" rotWithShape="0" blurRad="127000" dist="50800" dir="2700000">
              <a:srgbClr val="000000">
                <a:alpha val="90000"/>
              </a:srgbClr>
            </a:outerShdw>
          </a:effectLst>
        </p:spPr>
        <p:txBody>
          <a:bodyPr wrap="square" lIns="0" tIns="0" rIns="0" bIns="0" rtlCol="0" anchor="ctr"/>
          <a:lstStyle/>
          <a:p>
            <a:pPr indent="0" marL="0">
              <a:buNone/>
            </a:pPr>
            <a:r>
              <a:rPr lang="en-US" sz="1150" dirty="0">
                <a:solidFill>
                  <a:srgbClr val="B9C4D0"/>
                </a:solidFill>
                <a:latin typeface="Trebuchet MS" pitchFamily="34" charset="0"/>
                <a:ea typeface="Trebuchet MS" pitchFamily="34" charset="-122"/>
                <a:cs typeface="Trebuchet MS" pitchFamily="34" charset="-120"/>
              </a:rPr>
              <a:t>The front door to six short pieces   |   James Maconochie</a:t>
            </a:r>
            <a:endParaRPr lang="en-US" sz="11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THE RESULT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Think back to the last time you caught one out</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 / 10</a:t>
            </a:r>
            <a:endParaRPr lang="en-US" sz="1000" dirty="0"/>
          </a:p>
        </p:txBody>
      </p:sp>
      <p:sp>
        <p:nvSpPr>
          <p:cNvPr id="5" name="Text 3"/>
          <p:cNvSpPr txBox="1"/>
          <p:nvPr/>
        </p:nvSpPr>
        <p:spPr>
          <a:xfrm>
            <a:off x="621792" y="1783080"/>
            <a:ext cx="10945368" cy="7772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You asked an AI something. It answered immediately, fluently, and with complete confidence. And on one occasion, at least, it told you something you happened to know was wrong.</a:t>
            </a:r>
            <a:endParaRPr lang="en-US" sz="1500" dirty="0"/>
          </a:p>
        </p:txBody>
      </p:sp>
      <p:sp>
        <p:nvSpPr>
          <p:cNvPr id="6" name="Text 4"/>
          <p:cNvSpPr txBox="1"/>
          <p:nvPr/>
        </p:nvSpPr>
        <p:spPr>
          <a:xfrm>
            <a:off x="621792" y="2697480"/>
            <a:ext cx="10945368" cy="7772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Not obviously wrong. Wrong in a way that would have sailed past almost anybody. Wrong about a detail in your own field, or your own town, or the thing you have been doing for twenty years.</a:t>
            </a:r>
            <a:endParaRPr lang="en-US" sz="1500" dirty="0"/>
          </a:p>
        </p:txBody>
      </p:sp>
      <p:sp>
        <p:nvSpPr>
          <p:cNvPr id="7" name="pullout"/>
          <p:cNvSpPr/>
          <p:nvPr/>
        </p:nvSpPr>
        <p:spPr>
          <a:xfrm>
            <a:off x="621792" y="3840480"/>
            <a:ext cx="10945368" cy="1600200"/>
          </a:xfrm>
          <a:prstGeom prst="rect">
            <a:avLst/>
          </a:prstGeom>
          <a:solidFill>
            <a:srgbClr val="FFFFFF"/>
          </a:solidFill>
          <a:ln w="12700">
            <a:solidFill>
              <a:srgbClr val="E3DBD2"/>
            </a:solidFill>
            <a:prstDash val="solid"/>
          </a:ln>
        </p:spPr>
      </p:sp>
      <p:sp>
        <p:nvSpPr>
          <p:cNvPr id="8" name="pullout-edge"/>
          <p:cNvSpPr/>
          <p:nvPr/>
        </p:nvSpPr>
        <p:spPr>
          <a:xfrm>
            <a:off x="621792" y="3840480"/>
            <a:ext cx="64008" cy="1600200"/>
          </a:xfrm>
          <a:prstGeom prst="rect">
            <a:avLst/>
          </a:prstGeom>
          <a:solidFill>
            <a:srgbClr val="F47920"/>
          </a:solidFill>
          <a:ln/>
        </p:spPr>
      </p:sp>
      <p:sp>
        <p:nvSpPr>
          <p:cNvPr id="9" name="Text 7"/>
          <p:cNvSpPr txBox="1"/>
          <p:nvPr/>
        </p:nvSpPr>
        <p:spPr>
          <a:xfrm>
            <a:off x="1033272" y="4041648"/>
            <a:ext cx="10122408" cy="1197864"/>
          </a:xfrm>
          <a:prstGeom prst="rect">
            <a:avLst/>
          </a:prstGeom>
          <a:noFill/>
          <a:ln/>
        </p:spPr>
        <p:txBody>
          <a:bodyPr wrap="square" lIns="0" tIns="0" rIns="0" bIns="0" rtlCol="0" anchor="ctr"/>
          <a:lstStyle/>
          <a:p>
            <a:pPr indent="0" marL="0">
              <a:lnSpc>
                <a:spcPct val="125000"/>
              </a:lnSpc>
              <a:buNone/>
            </a:pPr>
            <a:r>
              <a:rPr lang="en-US" sz="2200" dirty="0">
                <a:solidFill>
                  <a:srgbClr val="1B2838"/>
                </a:solidFill>
                <a:latin typeface="Georgia" pitchFamily="34" charset="0"/>
                <a:ea typeface="Georgia" pitchFamily="34" charset="-122"/>
                <a:cs typeface="Georgia" pitchFamily="34" charset="-120"/>
              </a:rPr>
              <a:t>You caught it. Most people file that away as a funny story about the technology. It is a result, and the interesting part is not about the machine. It is about you.</a:t>
            </a:r>
            <a:endParaRPr lang="en-US" sz="22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THE RESULT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Two groups, one tool</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2 / 10</a:t>
            </a:r>
            <a:endParaRPr lang="en-US" sz="1000" dirty="0"/>
          </a:p>
        </p:txBody>
      </p:sp>
      <p:sp>
        <p:nvSpPr>
          <p:cNvPr id="5" name="Text 3"/>
          <p:cNvSpPr txBox="1"/>
          <p:nvPr/>
        </p:nvSpPr>
        <p:spPr>
          <a:xfrm>
            <a:off x="621792" y="1755648"/>
            <a:ext cx="10945368" cy="5486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Researchers gave students an AI assistant to research a scientific question, and compared what they produced against what they produced without it. Same task, same tool. Only one group had been trained in the subject.</a:t>
            </a:r>
            <a:endParaRPr lang="en-US" sz="1500" dirty="0"/>
          </a:p>
        </p:txBody>
      </p:sp>
      <p:sp>
        <p:nvSpPr>
          <p:cNvPr id="6" name="figure-card-1"/>
          <p:cNvSpPr/>
          <p:nvPr/>
        </p:nvSpPr>
        <p:spPr>
          <a:xfrm>
            <a:off x="621792" y="2395728"/>
            <a:ext cx="10945368" cy="3200400"/>
          </a:xfrm>
          <a:prstGeom prst="rect">
            <a:avLst/>
          </a:prstGeom>
          <a:solidFill>
            <a:srgbClr val="FFFFFF"/>
          </a:solidFill>
          <a:ln w="12700">
            <a:solidFill>
              <a:srgbClr val="E3DBD2"/>
            </a:solidFill>
            <a:prstDash val="solid"/>
          </a:ln>
        </p:spPr>
      </p:sp>
      <p:pic>
        <p:nvPicPr>
          <p:cNvPr id="7" name="figure-1" descr="/tmp/claude-0/-home-claude/840a28d2-2874-58f2-bea9-3fe61a55262a/scratchpad/gwdeck/fig1.png">    </p:cNvPr>
          <p:cNvPicPr>
            <a:picLocks noChangeAspect="1"/>
          </p:cNvPicPr>
          <p:nvPr/>
        </p:nvPicPr>
        <p:blipFill>
          <a:blip r:embed="rId1"/>
          <a:stretch>
            <a:fillRect/>
          </a:stretch>
        </p:blipFill>
        <p:spPr>
          <a:xfrm>
            <a:off x="2824582" y="2633472"/>
            <a:ext cx="6539789" cy="2724912"/>
          </a:xfrm>
          <a:prstGeom prst="rect">
            <a:avLst/>
          </a:prstGeom>
        </p:spPr>
      </p:pic>
      <p:sp>
        <p:nvSpPr>
          <p:cNvPr id="8" name="Text 5"/>
          <p:cNvSpPr txBox="1"/>
          <p:nvPr/>
        </p:nvSpPr>
        <p:spPr>
          <a:xfrm>
            <a:off x="621792" y="5687568"/>
            <a:ext cx="10945368" cy="685800"/>
          </a:xfrm>
          <a:prstGeom prst="rect">
            <a:avLst/>
          </a:prstGeom>
          <a:noFill/>
          <a:ln/>
        </p:spPr>
        <p:txBody>
          <a:bodyPr wrap="square" lIns="0" tIns="0" rIns="0" bIns="0" rtlCol="0" anchor="t"/>
          <a:lstStyle/>
          <a:p>
            <a:pPr indent="0" marL="0">
              <a:lnSpc>
                <a:spcPct val="125000"/>
              </a:lnSpc>
              <a:buNone/>
            </a:pPr>
            <a:r>
              <a:rPr lang="en-US" sz="1150" dirty="0">
                <a:solidFill>
                  <a:srgbClr val="5B6A7D"/>
                </a:solidFill>
                <a:latin typeface="Trebuchet MS" pitchFamily="34" charset="0"/>
                <a:ea typeface="Trebuchet MS" pitchFamily="34" charset="-122"/>
                <a:cs typeface="Trebuchet MS" pitchFamily="34" charset="-120"/>
              </a:rPr>
              <a:t>Stadler, Bannert and Sailer, 2024, with a 2026 preprint adding domain expertise as the moderating variable. The follow-up is a preprint and has not been peer reviewed. The study reports which way each group moved rather than the size of the effect, so neither does this.</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THE RESULT</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And it felt easier</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3 / 10</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The earlier study in the same line of work found something more uncomfortable than a drop in quality. The students using the assistant reported a lower mental workload while producing worse reasoning.</a:t>
            </a:r>
            <a:endParaRPr lang="en-US" sz="1500" dirty="0"/>
          </a:p>
        </p:txBody>
      </p:sp>
      <p:sp>
        <p:nvSpPr>
          <p:cNvPr id="6" name="accent-edge"/>
          <p:cNvSpPr/>
          <p:nvPr/>
        </p:nvSpPr>
        <p:spPr>
          <a:xfrm>
            <a:off x="621792" y="3017520"/>
            <a:ext cx="64008" cy="1371600"/>
          </a:xfrm>
          <a:prstGeom prst="rect">
            <a:avLst/>
          </a:prstGeom>
          <a:solidFill>
            <a:srgbClr val="F47920"/>
          </a:solidFill>
          <a:ln/>
        </p:spPr>
      </p:sp>
      <p:sp>
        <p:nvSpPr>
          <p:cNvPr id="7" name="Text 5"/>
          <p:cNvSpPr txBox="1"/>
          <p:nvPr/>
        </p:nvSpPr>
        <p:spPr>
          <a:xfrm>
            <a:off x="1033272" y="3017520"/>
            <a:ext cx="10533888" cy="1371600"/>
          </a:xfrm>
          <a:prstGeom prst="rect">
            <a:avLst/>
          </a:prstGeom>
          <a:noFill/>
          <a:ln/>
        </p:spPr>
        <p:txBody>
          <a:bodyPr wrap="square" lIns="0" tIns="0" rIns="0" bIns="0" rtlCol="0" anchor="ctr"/>
          <a:lstStyle/>
          <a:p>
            <a:pPr indent="0" marL="0">
              <a:lnSpc>
                <a:spcPct val="125000"/>
              </a:lnSpc>
              <a:buNone/>
            </a:pPr>
            <a:r>
              <a:rPr lang="en-US" sz="2500" dirty="0">
                <a:solidFill>
                  <a:srgbClr val="FFFFFF"/>
                </a:solidFill>
                <a:latin typeface="Georgia" pitchFamily="34" charset="0"/>
                <a:ea typeface="Georgia" pitchFamily="34" charset="-122"/>
                <a:cs typeface="Georgia" pitchFamily="34" charset="-120"/>
              </a:rPr>
              <a:t>It felt easier at exactly the moment it was going wrong. Which is why nobody catches this from the inside.</a:t>
            </a:r>
            <a:endParaRPr lang="en-US" sz="2500" dirty="0"/>
          </a:p>
        </p:txBody>
      </p:sp>
      <p:sp>
        <p:nvSpPr>
          <p:cNvPr id="8" name="Text 6"/>
          <p:cNvSpPr txBox="1"/>
          <p:nvPr/>
        </p:nvSpPr>
        <p:spPr>
          <a:xfrm>
            <a:off x="621792" y="480060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This is the part that makes it a structural problem rather than a training problem. The signal you would use to notice is the signal that has been removed.</a:t>
            </a:r>
            <a:endParaRPr lang="en-US" sz="15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WHAT IT MEANS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So what was the one group carrying?</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4 / 10</a:t>
            </a:r>
            <a:endParaRPr lang="en-US" sz="1000" dirty="0"/>
          </a:p>
        </p:txBody>
      </p:sp>
      <p:sp>
        <p:nvSpPr>
          <p:cNvPr id="5" name="Text 3"/>
          <p:cNvSpPr txBox="1"/>
          <p:nvPr/>
        </p:nvSpPr>
        <p:spPr>
          <a:xfrm>
            <a:off x="621792" y="1783080"/>
            <a:ext cx="10945368" cy="7772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Not more intelligence. Not more effort. They already knew the subject well enough to argue with what came back: which claims to be suspicious of, which numbers smelled wrong, what had quietly been left out.</a:t>
            </a:r>
            <a:endParaRPr lang="en-US" sz="1500" dirty="0"/>
          </a:p>
        </p:txBody>
      </p:sp>
      <p:sp>
        <p:nvSpPr>
          <p:cNvPr id="6" name="pullout"/>
          <p:cNvSpPr/>
          <p:nvPr/>
        </p:nvSpPr>
        <p:spPr>
          <a:xfrm>
            <a:off x="621792" y="2743200"/>
            <a:ext cx="10945368" cy="868680"/>
          </a:xfrm>
          <a:prstGeom prst="rect">
            <a:avLst/>
          </a:prstGeom>
          <a:solidFill>
            <a:srgbClr val="FFFFFF"/>
          </a:solidFill>
          <a:ln w="12700">
            <a:solidFill>
              <a:srgbClr val="E3DBD2"/>
            </a:solidFill>
            <a:prstDash val="solid"/>
          </a:ln>
        </p:spPr>
      </p:sp>
      <p:sp>
        <p:nvSpPr>
          <p:cNvPr id="7" name="pullout-edge"/>
          <p:cNvSpPr/>
          <p:nvPr/>
        </p:nvSpPr>
        <p:spPr>
          <a:xfrm>
            <a:off x="621792" y="2743200"/>
            <a:ext cx="64008" cy="868680"/>
          </a:xfrm>
          <a:prstGeom prst="rect">
            <a:avLst/>
          </a:prstGeom>
          <a:solidFill>
            <a:srgbClr val="F47920"/>
          </a:solidFill>
          <a:ln/>
        </p:spPr>
      </p:sp>
      <p:sp>
        <p:nvSpPr>
          <p:cNvPr id="8" name="Text 6"/>
          <p:cNvSpPr txBox="1"/>
          <p:nvPr/>
        </p:nvSpPr>
        <p:spPr>
          <a:xfrm>
            <a:off x="1033272" y="2944368"/>
            <a:ext cx="10122408" cy="466344"/>
          </a:xfrm>
          <a:prstGeom prst="rect">
            <a:avLst/>
          </a:prstGeom>
          <a:noFill/>
          <a:ln/>
        </p:spPr>
        <p:txBody>
          <a:bodyPr wrap="square" lIns="0" tIns="0" rIns="0" bIns="0" rtlCol="0" anchor="ctr"/>
          <a:lstStyle/>
          <a:p>
            <a:pPr indent="0" marL="0">
              <a:lnSpc>
                <a:spcPct val="125000"/>
              </a:lnSpc>
              <a:buNone/>
            </a:pPr>
            <a:r>
              <a:rPr lang="en-US" sz="2400" dirty="0">
                <a:solidFill>
                  <a:srgbClr val="1B2838"/>
                </a:solidFill>
                <a:latin typeface="Georgia" pitchFamily="34" charset="0"/>
                <a:ea typeface="Georgia" pitchFamily="34" charset="-122"/>
                <a:cs typeface="Georgia" pitchFamily="34" charset="-120"/>
              </a:rPr>
              <a:t>That capacity has a name. It is judgement.</a:t>
            </a:r>
            <a:endParaRPr lang="en-US" sz="2400" dirty="0"/>
          </a:p>
        </p:txBody>
      </p:sp>
      <p:sp>
        <p:nvSpPr>
          <p:cNvPr id="9" name="Text 7"/>
          <p:cNvSpPr txBox="1"/>
          <p:nvPr/>
        </p:nvSpPr>
        <p:spPr>
          <a:xfrm>
            <a:off x="621792" y="3840480"/>
            <a:ext cx="10945368" cy="146304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It is built the only way it can be built: by making calls with something riding on them, and then finding out. The wrong ones show you where you personally tend to go wrong. The right ones tell you what your judgement is actually worth. Neither lesson arrives if nothing was at stake, which is why it takes a career and never quite finishes.</a:t>
            </a:r>
            <a:endParaRPr lang="en-US" sz="1500" dirty="0"/>
          </a:p>
        </p:txBody>
      </p:sp>
      <p:sp>
        <p:nvSpPr>
          <p:cNvPr id="10" name="Text 8"/>
          <p:cNvSpPr txBox="1"/>
          <p:nvPr/>
        </p:nvSpPr>
        <p:spPr>
          <a:xfrm>
            <a:off x="621792" y="5440680"/>
            <a:ext cx="10945368" cy="548640"/>
          </a:xfrm>
          <a:prstGeom prst="rect">
            <a:avLst/>
          </a:prstGeom>
          <a:noFill/>
          <a:ln/>
        </p:spPr>
        <p:txBody>
          <a:bodyPr wrap="square" lIns="0" tIns="0" rIns="0" bIns="0" rtlCol="0" anchor="t"/>
          <a:lstStyle/>
          <a:p>
            <a:pPr indent="0" marL="0">
              <a:lnSpc>
                <a:spcPct val="125000"/>
              </a:lnSpc>
              <a:buNone/>
            </a:pPr>
            <a:r>
              <a:rPr lang="en-US" sz="1350" i="1" dirty="0">
                <a:solidFill>
                  <a:srgbClr val="5B6A7D"/>
                </a:solidFill>
                <a:latin typeface="Trebuchet MS" pitchFamily="34" charset="0"/>
                <a:ea typeface="Trebuchet MS" pitchFamily="34" charset="-122"/>
                <a:cs typeface="Trebuchet MS" pitchFamily="34" charset="-120"/>
              </a:rPr>
              <a:t>The debugging at eleven at night. The hundredth presentation of the same condition. The case that collapsed on the one witness you had not prepared.</a:t>
            </a:r>
            <a:endParaRPr lang="en-US" sz="13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WHAT IT MEANS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Nothing a model does costs it anything</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8496A8"/>
                </a:solidFill>
                <a:latin typeface="Trebuchet MS" pitchFamily="34" charset="0"/>
                <a:ea typeface="Trebuchet MS" pitchFamily="34" charset="-122"/>
                <a:cs typeface="Trebuchet MS" pitchFamily="34" charset="-120"/>
              </a:rPr>
              <a:t>5 / 10</a:t>
            </a:r>
            <a:endParaRPr lang="en-US" sz="1000" dirty="0"/>
          </a:p>
        </p:txBody>
      </p:sp>
      <p:sp>
        <p:nvSpPr>
          <p:cNvPr id="5" name="Text 3"/>
          <p:cNvSpPr txBox="1"/>
          <p:nvPr/>
        </p:nvSpPr>
        <p:spPr>
          <a:xfrm>
            <a:off x="621792" y="1783080"/>
            <a:ext cx="10945368" cy="82296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A model has read every account of being right and every account of being wrong that anyone has written down. That is not a small thing. It is why the answers are as good as they are.</a:t>
            </a:r>
            <a:endParaRPr lang="en-US" sz="1500" dirty="0"/>
          </a:p>
        </p:txBody>
      </p:sp>
      <p:sp>
        <p:nvSpPr>
          <p:cNvPr id="6" name="accent-edge"/>
          <p:cNvSpPr/>
          <p:nvPr/>
        </p:nvSpPr>
        <p:spPr>
          <a:xfrm>
            <a:off x="621792" y="2971800"/>
            <a:ext cx="64008" cy="1371600"/>
          </a:xfrm>
          <a:prstGeom prst="rect">
            <a:avLst/>
          </a:prstGeom>
          <a:solidFill>
            <a:srgbClr val="F47920"/>
          </a:solidFill>
          <a:ln/>
        </p:spPr>
      </p:sp>
      <p:sp>
        <p:nvSpPr>
          <p:cNvPr id="7" name="Text 5"/>
          <p:cNvSpPr txBox="1"/>
          <p:nvPr/>
        </p:nvSpPr>
        <p:spPr>
          <a:xfrm>
            <a:off x="1033272" y="2971800"/>
            <a:ext cx="10533888" cy="1371600"/>
          </a:xfrm>
          <a:prstGeom prst="rect">
            <a:avLst/>
          </a:prstGeom>
          <a:noFill/>
          <a:ln/>
        </p:spPr>
        <p:txBody>
          <a:bodyPr wrap="square" lIns="0" tIns="0" rIns="0" bIns="0" rtlCol="0" anchor="ctr"/>
          <a:lstStyle/>
          <a:p>
            <a:pPr indent="0" marL="0">
              <a:lnSpc>
                <a:spcPct val="125000"/>
              </a:lnSpc>
              <a:buNone/>
            </a:pPr>
            <a:r>
              <a:rPr lang="en-US" sz="2300" dirty="0">
                <a:solidFill>
                  <a:srgbClr val="FFFFFF"/>
                </a:solidFill>
                <a:latin typeface="Georgia" pitchFamily="34" charset="0"/>
                <a:ea typeface="Georgia" pitchFamily="34" charset="-122"/>
                <a:cs typeface="Georgia" pitchFamily="34" charset="-120"/>
              </a:rPr>
              <a:t>What it has not done is been through any of it. When it is wrong, nothing happens to it. No consequence arrives, so nothing in it updates.</a:t>
            </a:r>
            <a:endParaRPr lang="en-US" sz="2300" dirty="0"/>
          </a:p>
        </p:txBody>
      </p:sp>
      <p:sp>
        <p:nvSpPr>
          <p:cNvPr id="8" name="Text 6"/>
          <p:cNvSpPr txBox="1"/>
          <p:nvPr/>
        </p:nvSpPr>
        <p:spPr>
          <a:xfrm>
            <a:off x="621792" y="4663440"/>
            <a:ext cx="10945368" cy="548640"/>
          </a:xfrm>
          <a:prstGeom prst="rect">
            <a:avLst/>
          </a:prstGeom>
          <a:noFill/>
          <a:ln/>
        </p:spPr>
        <p:txBody>
          <a:bodyPr wrap="square" lIns="0" tIns="0" rIns="0" bIns="0" rtlCol="0" anchor="t"/>
          <a:lstStyle/>
          <a:p>
            <a:pPr indent="0" marL="0">
              <a:lnSpc>
                <a:spcPct val="125000"/>
              </a:lnSpc>
              <a:buNone/>
            </a:pPr>
            <a:r>
              <a:rPr lang="en-US" sz="1500" dirty="0">
                <a:solidFill>
                  <a:srgbClr val="B9C4D0"/>
                </a:solidFill>
                <a:latin typeface="Trebuchet MS" pitchFamily="34" charset="0"/>
                <a:ea typeface="Trebuchet MS" pitchFamily="34" charset="-122"/>
                <a:cs typeface="Trebuchet MS" pitchFamily="34" charset="-120"/>
              </a:rPr>
              <a:t>That is not a complaint about the technology. It is a description of what it is, and it has one straightforward implication.</a:t>
            </a:r>
            <a:endParaRPr lang="en-US" sz="1500" dirty="0"/>
          </a:p>
        </p:txBody>
      </p:sp>
      <p:sp>
        <p:nvSpPr>
          <p:cNvPr id="9" name="Text 7"/>
          <p:cNvSpPr txBox="1"/>
          <p:nvPr/>
        </p:nvSpPr>
        <p:spPr>
          <a:xfrm>
            <a:off x="621792" y="5349240"/>
            <a:ext cx="10945368" cy="548640"/>
          </a:xfrm>
          <a:prstGeom prst="rect">
            <a:avLst/>
          </a:prstGeom>
          <a:noFill/>
          <a:ln/>
        </p:spPr>
        <p:txBody>
          <a:bodyPr wrap="square" lIns="0" tIns="0" rIns="0" bIns="0" rtlCol="0" anchor="ctr"/>
          <a:lstStyle/>
          <a:p>
            <a:pPr indent="0" marL="0">
              <a:buNone/>
            </a:pPr>
            <a:r>
              <a:rPr lang="en-US" sz="2600" b="1" dirty="0">
                <a:solidFill>
                  <a:srgbClr val="F47920"/>
                </a:solidFill>
                <a:latin typeface="Georgia" pitchFamily="34" charset="0"/>
                <a:ea typeface="Georgia" pitchFamily="34" charset="-122"/>
                <a:cs typeface="Georgia" pitchFamily="34" charset="-120"/>
              </a:rPr>
              <a:t>The judging has to stay with people.</a:t>
            </a:r>
            <a:endParaRPr lang="en-US" sz="2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WHAT IT MEANS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Which would be fine, except for two things</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6 / 10</a:t>
            </a:r>
            <a:endParaRPr lang="en-US" sz="1000" dirty="0"/>
          </a:p>
        </p:txBody>
      </p:sp>
      <p:sp>
        <p:nvSpPr>
          <p:cNvPr id="5" name="card-1"/>
          <p:cNvSpPr/>
          <p:nvPr/>
        </p:nvSpPr>
        <p:spPr>
          <a:xfrm>
            <a:off x="621792" y="2011680"/>
            <a:ext cx="5362956" cy="2514600"/>
          </a:xfrm>
          <a:prstGeom prst="rect">
            <a:avLst/>
          </a:prstGeom>
          <a:solidFill>
            <a:srgbClr val="FFFFFF"/>
          </a:solidFill>
          <a:ln w="12700">
            <a:solidFill>
              <a:srgbClr val="E3DBD2"/>
            </a:solidFill>
            <a:prstDash val="solid"/>
          </a:ln>
        </p:spPr>
      </p:sp>
      <p:sp>
        <p:nvSpPr>
          <p:cNvPr id="6" name="card-edge-1"/>
          <p:cNvSpPr/>
          <p:nvPr/>
        </p:nvSpPr>
        <p:spPr>
          <a:xfrm>
            <a:off x="621792" y="2011680"/>
            <a:ext cx="50292" cy="2514600"/>
          </a:xfrm>
          <a:prstGeom prst="rect">
            <a:avLst/>
          </a:prstGeom>
          <a:solidFill>
            <a:srgbClr val="F47920"/>
          </a:solidFill>
          <a:ln/>
        </p:spPr>
      </p:sp>
      <p:sp>
        <p:nvSpPr>
          <p:cNvPr id="7" name="Text 5"/>
          <p:cNvSpPr txBox="1"/>
          <p:nvPr/>
        </p:nvSpPr>
        <p:spPr>
          <a:xfrm>
            <a:off x="877824" y="2194560"/>
            <a:ext cx="4905756" cy="749808"/>
          </a:xfrm>
          <a:prstGeom prst="rect">
            <a:avLst/>
          </a:prstGeom>
          <a:noFill/>
          <a:ln/>
        </p:spPr>
        <p:txBody>
          <a:bodyPr wrap="square" lIns="0" tIns="0" rIns="0" bIns="0" rtlCol="0" anchor="t"/>
          <a:lstStyle/>
          <a:p>
            <a:pPr indent="0" marL="0">
              <a:buNone/>
            </a:pPr>
            <a:r>
              <a:rPr lang="en-US" sz="1350" b="1" dirty="0">
                <a:solidFill>
                  <a:srgbClr val="1B2838"/>
                </a:solidFill>
                <a:latin typeface="Georgia" pitchFamily="34" charset="0"/>
                <a:ea typeface="Georgia" pitchFamily="34" charset="-122"/>
                <a:cs typeface="Georgia" pitchFamily="34" charset="-120"/>
              </a:rPr>
              <a:t>NOBODY CAN SEE WHETHER IT HAPPENED</a:t>
            </a:r>
            <a:endParaRPr lang="en-US" sz="1350" dirty="0"/>
          </a:p>
        </p:txBody>
      </p:sp>
      <p:sp>
        <p:nvSpPr>
          <p:cNvPr id="8" name="Text 6"/>
          <p:cNvSpPr txBox="1"/>
          <p:nvPr/>
        </p:nvSpPr>
        <p:spPr>
          <a:xfrm>
            <a:off x="877824" y="2962656"/>
            <a:ext cx="4905756" cy="1353312"/>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Two people review the same document and reach the same conclusion. One thought about it. The other agreed with it. Every record of those two decisions is identical, and nothing any organisation currently inspects can tell them apart. Not because anyone hid anything. Because there is no field for it.</a:t>
            </a:r>
            <a:endParaRPr lang="en-US" sz="1250" dirty="0"/>
          </a:p>
        </p:txBody>
      </p:sp>
      <p:sp>
        <p:nvSpPr>
          <p:cNvPr id="9" name="card-2"/>
          <p:cNvSpPr/>
          <p:nvPr/>
        </p:nvSpPr>
        <p:spPr>
          <a:xfrm>
            <a:off x="6204204" y="2011680"/>
            <a:ext cx="5362956" cy="2514600"/>
          </a:xfrm>
          <a:prstGeom prst="rect">
            <a:avLst/>
          </a:prstGeom>
          <a:solidFill>
            <a:srgbClr val="FFFFFF"/>
          </a:solidFill>
          <a:ln w="12700">
            <a:solidFill>
              <a:srgbClr val="E3DBD2"/>
            </a:solidFill>
            <a:prstDash val="solid"/>
          </a:ln>
        </p:spPr>
      </p:sp>
      <p:sp>
        <p:nvSpPr>
          <p:cNvPr id="10" name="card-edge-2"/>
          <p:cNvSpPr/>
          <p:nvPr/>
        </p:nvSpPr>
        <p:spPr>
          <a:xfrm>
            <a:off x="6204204" y="2011680"/>
            <a:ext cx="50292" cy="2514600"/>
          </a:xfrm>
          <a:prstGeom prst="rect">
            <a:avLst/>
          </a:prstGeom>
          <a:solidFill>
            <a:srgbClr val="F47920"/>
          </a:solidFill>
          <a:ln/>
        </p:spPr>
      </p:sp>
      <p:sp>
        <p:nvSpPr>
          <p:cNvPr id="11" name="Text 9"/>
          <p:cNvSpPr txBox="1"/>
          <p:nvPr/>
        </p:nvSpPr>
        <p:spPr>
          <a:xfrm>
            <a:off x="6460236" y="2194560"/>
            <a:ext cx="4905756" cy="749808"/>
          </a:xfrm>
          <a:prstGeom prst="rect">
            <a:avLst/>
          </a:prstGeom>
          <a:noFill/>
          <a:ln/>
        </p:spPr>
        <p:txBody>
          <a:bodyPr wrap="square" lIns="0" tIns="0" rIns="0" bIns="0" rtlCol="0" anchor="t"/>
          <a:lstStyle/>
          <a:p>
            <a:pPr indent="0" marL="0">
              <a:buNone/>
            </a:pPr>
            <a:r>
              <a:rPr lang="en-US" sz="1350" b="1" dirty="0">
                <a:solidFill>
                  <a:srgbClr val="1B2838"/>
                </a:solidFill>
                <a:latin typeface="Georgia" pitchFamily="34" charset="0"/>
                <a:ea typeface="Georgia" pitchFamily="34" charset="-122"/>
                <a:cs typeface="Georgia" pitchFamily="34" charset="-120"/>
              </a:rPr>
              <a:t>A GREAT DEAL OF MONEY ASSUMES THE PROBLEM SOLVES ITSELF</a:t>
            </a:r>
            <a:endParaRPr lang="en-US" sz="1350" dirty="0"/>
          </a:p>
        </p:txBody>
      </p:sp>
      <p:sp>
        <p:nvSpPr>
          <p:cNvPr id="12" name="Text 10"/>
          <p:cNvSpPr txBox="1"/>
          <p:nvPr/>
        </p:nvSpPr>
        <p:spPr>
          <a:xfrm>
            <a:off x="6460236" y="2962656"/>
            <a:ext cx="4905756" cy="1353312"/>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Hundreds of billions of dollars are committed to an argument whose first step is that this gets handled by scaling. If it does not, the cost does not stay with the people who made the bet. It arrives in retirement accounts nobody chose the contents of, and in jobs that are quietly not refilled.</a:t>
            </a:r>
            <a:endParaRPr lang="en-US" sz="1250" dirty="0"/>
          </a:p>
        </p:txBody>
      </p:sp>
      <p:sp>
        <p:nvSpPr>
          <p:cNvPr id="13" name="Text 11"/>
          <p:cNvSpPr txBox="1"/>
          <p:nvPr/>
        </p:nvSpPr>
        <p:spPr>
          <a:xfrm>
            <a:off x="621792" y="4892040"/>
            <a:ext cx="10945368" cy="64008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One is an inspection problem. The other is a balance sheet. They are the same problem seen from two distances.</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WHAT FOLLOWS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So what would you build instead?</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7 / 10</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Here is the distinction that changes the question, and once you see it you cannot unsee it.</a:t>
            </a:r>
            <a:endParaRPr lang="en-US" sz="1500" dirty="0"/>
          </a:p>
        </p:txBody>
      </p:sp>
      <p:sp>
        <p:nvSpPr>
          <p:cNvPr id="6" name="card-1"/>
          <p:cNvSpPr/>
          <p:nvPr/>
        </p:nvSpPr>
        <p:spPr>
          <a:xfrm>
            <a:off x="621792" y="2423160"/>
            <a:ext cx="5362956" cy="1783080"/>
          </a:xfrm>
          <a:prstGeom prst="rect">
            <a:avLst/>
          </a:prstGeom>
          <a:solidFill>
            <a:srgbClr val="FFFFFF"/>
          </a:solidFill>
          <a:ln w="12700">
            <a:solidFill>
              <a:srgbClr val="E3DBD2"/>
            </a:solidFill>
            <a:prstDash val="solid"/>
          </a:ln>
        </p:spPr>
      </p:sp>
      <p:sp>
        <p:nvSpPr>
          <p:cNvPr id="7" name="card-edge-1"/>
          <p:cNvSpPr/>
          <p:nvPr/>
        </p:nvSpPr>
        <p:spPr>
          <a:xfrm>
            <a:off x="621792" y="2423160"/>
            <a:ext cx="50292" cy="1783080"/>
          </a:xfrm>
          <a:prstGeom prst="rect">
            <a:avLst/>
          </a:prstGeom>
          <a:solidFill>
            <a:srgbClr val="F47920"/>
          </a:solidFill>
          <a:ln/>
        </p:spPr>
      </p:sp>
      <p:sp>
        <p:nvSpPr>
          <p:cNvPr id="8" name="Text 6"/>
          <p:cNvSpPr txBox="1"/>
          <p:nvPr/>
        </p:nvSpPr>
        <p:spPr>
          <a:xfrm>
            <a:off x="877824" y="260604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 TOOL THAT REPLACES YOU</a:t>
            </a:r>
            <a:endParaRPr lang="en-US" sz="1400" dirty="0"/>
          </a:p>
        </p:txBody>
      </p:sp>
      <p:sp>
        <p:nvSpPr>
          <p:cNvPr id="9" name="Text 7"/>
          <p:cNvSpPr txBox="1"/>
          <p:nvPr/>
        </p:nvSpPr>
        <p:spPr>
          <a:xfrm>
            <a:off x="877824" y="3172968"/>
            <a:ext cx="4905756" cy="8229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It has to do the whole job. Every part of it, at least as well as you did, or what you end up with is worse than what you had.</a:t>
            </a:r>
            <a:endParaRPr lang="en-US" sz="1250" dirty="0"/>
          </a:p>
        </p:txBody>
      </p:sp>
      <p:sp>
        <p:nvSpPr>
          <p:cNvPr id="10" name="card-2"/>
          <p:cNvSpPr/>
          <p:nvPr/>
        </p:nvSpPr>
        <p:spPr>
          <a:xfrm>
            <a:off x="6204204" y="2423160"/>
            <a:ext cx="5362956" cy="1783080"/>
          </a:xfrm>
          <a:prstGeom prst="rect">
            <a:avLst/>
          </a:prstGeom>
          <a:solidFill>
            <a:srgbClr val="FFFFFF"/>
          </a:solidFill>
          <a:ln w="12700">
            <a:solidFill>
              <a:srgbClr val="E3DBD2"/>
            </a:solidFill>
            <a:prstDash val="solid"/>
          </a:ln>
        </p:spPr>
      </p:sp>
      <p:sp>
        <p:nvSpPr>
          <p:cNvPr id="11" name="card-edge-2"/>
          <p:cNvSpPr/>
          <p:nvPr/>
        </p:nvSpPr>
        <p:spPr>
          <a:xfrm>
            <a:off x="6204204" y="2423160"/>
            <a:ext cx="50292" cy="1783080"/>
          </a:xfrm>
          <a:prstGeom prst="rect">
            <a:avLst/>
          </a:prstGeom>
          <a:solidFill>
            <a:srgbClr val="F47920"/>
          </a:solidFill>
          <a:ln/>
        </p:spPr>
      </p:sp>
      <p:sp>
        <p:nvSpPr>
          <p:cNvPr id="12" name="Text 10"/>
          <p:cNvSpPr txBox="1"/>
          <p:nvPr/>
        </p:nvSpPr>
        <p:spPr>
          <a:xfrm>
            <a:off x="6460236" y="2606040"/>
            <a:ext cx="4905756" cy="548640"/>
          </a:xfrm>
          <a:prstGeom prst="rect">
            <a:avLst/>
          </a:prstGeom>
          <a:noFill/>
          <a:ln/>
        </p:spPr>
        <p:txBody>
          <a:bodyPr wrap="square" lIns="0" tIns="0" rIns="0" bIns="0" rtlCol="0" anchor="t"/>
          <a:lstStyle/>
          <a:p>
            <a:pPr indent="0" marL="0">
              <a:buNone/>
            </a:pPr>
            <a:r>
              <a:rPr lang="en-US" sz="1400" b="1" dirty="0">
                <a:solidFill>
                  <a:srgbClr val="1B2838"/>
                </a:solidFill>
                <a:latin typeface="Georgia" pitchFamily="34" charset="0"/>
                <a:ea typeface="Georgia" pitchFamily="34" charset="-122"/>
                <a:cs typeface="Georgia" pitchFamily="34" charset="-120"/>
              </a:rPr>
              <a:t>A TOOL THAT AMPLIFIES YOU</a:t>
            </a:r>
            <a:endParaRPr lang="en-US" sz="1400" dirty="0"/>
          </a:p>
        </p:txBody>
      </p:sp>
      <p:sp>
        <p:nvSpPr>
          <p:cNvPr id="13" name="Text 11"/>
          <p:cNvSpPr txBox="1"/>
          <p:nvPr/>
        </p:nvSpPr>
        <p:spPr>
          <a:xfrm>
            <a:off x="6460236" y="3172968"/>
            <a:ext cx="4905756" cy="822960"/>
          </a:xfrm>
          <a:prstGeom prst="rect">
            <a:avLst/>
          </a:prstGeom>
          <a:noFill/>
          <a:ln/>
        </p:spPr>
        <p:txBody>
          <a:bodyPr wrap="square" lIns="0" tIns="0" rIns="0" bIns="0" rtlCol="0" anchor="t"/>
          <a:lstStyle/>
          <a:p>
            <a:pPr indent="0" marL="0">
              <a:lnSpc>
                <a:spcPct val="122000"/>
              </a:lnSpc>
              <a:buNone/>
            </a:pPr>
            <a:r>
              <a:rPr lang="en-US" sz="1250" dirty="0">
                <a:solidFill>
                  <a:srgbClr val="5B6A7D"/>
                </a:solidFill>
                <a:latin typeface="Trebuchet MS" pitchFamily="34" charset="0"/>
                <a:ea typeface="Trebuchet MS" pitchFamily="34" charset="-122"/>
                <a:cs typeface="Trebuchet MS" pitchFamily="34" charset="-120"/>
              </a:rPr>
              <a:t>It only has to do one part: the part where you were actually stuck. The rest stays with you, because you are still there doing it.</a:t>
            </a:r>
            <a:endParaRPr lang="en-US" sz="1250" dirty="0"/>
          </a:p>
        </p:txBody>
      </p:sp>
      <p:sp>
        <p:nvSpPr>
          <p:cNvPr id="14" name="Text 12"/>
          <p:cNvSpPr txBox="1"/>
          <p:nvPr/>
        </p:nvSpPr>
        <p:spPr>
          <a:xfrm>
            <a:off x="621792" y="448056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Replacement is five problems, and all five are unsolved. Amplification is one, and it happens to be the one that was slow anyway.</a:t>
            </a:r>
            <a:endParaRPr lang="en-US" sz="15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WHAT FOLLOWS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The same five functions, two designs</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8 / 10</a:t>
            </a:r>
            <a:endParaRPr lang="en-US" sz="1000" dirty="0"/>
          </a:p>
        </p:txBody>
      </p:sp>
      <p:sp>
        <p:nvSpPr>
          <p:cNvPr id="5" name="Text 3"/>
          <p:cNvSpPr txBox="1"/>
          <p:nvPr/>
        </p:nvSpPr>
        <p:spPr>
          <a:xfrm>
            <a:off x="621792" y="1755648"/>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The left column has to be built from nothing. The right column is mostly already there.</a:t>
            </a:r>
            <a:endParaRPr lang="en-US" sz="1500" dirty="0"/>
          </a:p>
        </p:txBody>
      </p:sp>
      <p:sp>
        <p:nvSpPr>
          <p:cNvPr id="6" name="figure-card-2"/>
          <p:cNvSpPr/>
          <p:nvPr/>
        </p:nvSpPr>
        <p:spPr>
          <a:xfrm>
            <a:off x="621792" y="2304288"/>
            <a:ext cx="10945368" cy="3749040"/>
          </a:xfrm>
          <a:prstGeom prst="rect">
            <a:avLst/>
          </a:prstGeom>
          <a:solidFill>
            <a:srgbClr val="FFFFFF"/>
          </a:solidFill>
          <a:ln w="12700">
            <a:solidFill>
              <a:srgbClr val="E3DBD2"/>
            </a:solidFill>
            <a:prstDash val="solid"/>
          </a:ln>
        </p:spPr>
      </p:sp>
      <p:pic>
        <p:nvPicPr>
          <p:cNvPr id="7" name="figure-2" descr="/tmp/claude-0/-home-claude/840a28d2-2874-58f2-bea9-3fe61a55262a/scratchpad/gwdeck/fig2.png">    </p:cNvPr>
          <p:cNvPicPr>
            <a:picLocks noChangeAspect="1"/>
          </p:cNvPicPr>
          <p:nvPr/>
        </p:nvPicPr>
        <p:blipFill>
          <a:blip r:embed="rId1"/>
          <a:stretch>
            <a:fillRect/>
          </a:stretch>
        </p:blipFill>
        <p:spPr>
          <a:xfrm>
            <a:off x="2839010" y="2542032"/>
            <a:ext cx="6510932" cy="3273552"/>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WHAT FOLLOWS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One question to take away</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9 / 10</a:t>
            </a:r>
            <a:endParaRPr lang="en-US" sz="1000" dirty="0"/>
          </a:p>
        </p:txBody>
      </p:sp>
      <p:sp>
        <p:nvSpPr>
          <p:cNvPr id="5" name="Text 3"/>
          <p:cNvSpPr txBox="1"/>
          <p:nvPr/>
        </p:nvSpPr>
        <p:spPr>
          <a:xfrm>
            <a:off x="621792" y="1783080"/>
            <a:ext cx="10945368" cy="45720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Whatever you do next, this is the one worth asking about any tool you are using seriously.</a:t>
            </a:r>
            <a:endParaRPr lang="en-US" sz="1500" dirty="0"/>
          </a:p>
        </p:txBody>
      </p:sp>
      <p:sp>
        <p:nvSpPr>
          <p:cNvPr id="6" name="pullout"/>
          <p:cNvSpPr/>
          <p:nvPr/>
        </p:nvSpPr>
        <p:spPr>
          <a:xfrm>
            <a:off x="621792" y="2423160"/>
            <a:ext cx="10945368" cy="1143000"/>
          </a:xfrm>
          <a:prstGeom prst="rect">
            <a:avLst/>
          </a:prstGeom>
          <a:solidFill>
            <a:srgbClr val="FFFFFF"/>
          </a:solidFill>
          <a:ln w="12700">
            <a:solidFill>
              <a:srgbClr val="E3DBD2"/>
            </a:solidFill>
            <a:prstDash val="solid"/>
          </a:ln>
        </p:spPr>
      </p:sp>
      <p:sp>
        <p:nvSpPr>
          <p:cNvPr id="7" name="pullout-edge"/>
          <p:cNvSpPr/>
          <p:nvPr/>
        </p:nvSpPr>
        <p:spPr>
          <a:xfrm>
            <a:off x="621792" y="2423160"/>
            <a:ext cx="64008" cy="1143000"/>
          </a:xfrm>
          <a:prstGeom prst="rect">
            <a:avLst/>
          </a:prstGeom>
          <a:solidFill>
            <a:srgbClr val="F47920"/>
          </a:solidFill>
          <a:ln/>
        </p:spPr>
      </p:sp>
      <p:sp>
        <p:nvSpPr>
          <p:cNvPr id="8" name="Text 6"/>
          <p:cNvSpPr txBox="1"/>
          <p:nvPr/>
        </p:nvSpPr>
        <p:spPr>
          <a:xfrm>
            <a:off x="1033272" y="2624328"/>
            <a:ext cx="10122408" cy="740664"/>
          </a:xfrm>
          <a:prstGeom prst="rect">
            <a:avLst/>
          </a:prstGeom>
          <a:noFill/>
          <a:ln/>
        </p:spPr>
        <p:txBody>
          <a:bodyPr wrap="square" lIns="0" tIns="0" rIns="0" bIns="0" rtlCol="0" anchor="ctr"/>
          <a:lstStyle/>
          <a:p>
            <a:pPr indent="0" marL="0">
              <a:lnSpc>
                <a:spcPct val="125000"/>
              </a:lnSpc>
              <a:buNone/>
            </a:pPr>
            <a:r>
              <a:rPr lang="en-US" sz="2600" dirty="0">
                <a:solidFill>
                  <a:srgbClr val="1B2838"/>
                </a:solidFill>
                <a:latin typeface="Georgia" pitchFamily="34" charset="0"/>
                <a:ea typeface="Georgia" pitchFamily="34" charset="-122"/>
                <a:cs typeface="Georgia" pitchFamily="34" charset="-120"/>
              </a:rPr>
              <a:t>After a year of this, what can I do that I could not do before?</a:t>
            </a:r>
            <a:endParaRPr lang="en-US" sz="2600" dirty="0"/>
          </a:p>
        </p:txBody>
      </p:sp>
      <p:sp>
        <p:nvSpPr>
          <p:cNvPr id="9" name="Text 7"/>
          <p:cNvSpPr txBox="1"/>
          <p:nvPr/>
        </p:nvSpPr>
        <p:spPr>
          <a:xfrm>
            <a:off x="621792" y="3840480"/>
            <a:ext cx="10945368" cy="7315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If the honest answer is “produce more of what I used to produce”, the tool widened your throughput. If it is “notice things I used to miss”, it widened you.</a:t>
            </a:r>
            <a:endParaRPr lang="en-US" sz="1500" dirty="0"/>
          </a:p>
        </p:txBody>
      </p:sp>
      <p:sp>
        <p:nvSpPr>
          <p:cNvPr id="10" name="accent-edge"/>
          <p:cNvSpPr/>
          <p:nvPr/>
        </p:nvSpPr>
        <p:spPr>
          <a:xfrm>
            <a:off x="621792" y="4709160"/>
            <a:ext cx="64008" cy="1280160"/>
          </a:xfrm>
          <a:prstGeom prst="rect">
            <a:avLst/>
          </a:prstGeom>
          <a:solidFill>
            <a:srgbClr val="F47920"/>
          </a:solidFill>
          <a:ln/>
        </p:spPr>
      </p:sp>
      <p:sp>
        <p:nvSpPr>
          <p:cNvPr id="11" name="Text 9"/>
          <p:cNvSpPr txBox="1"/>
          <p:nvPr/>
        </p:nvSpPr>
        <p:spPr>
          <a:xfrm>
            <a:off x="1033272" y="4709160"/>
            <a:ext cx="10533888" cy="1280160"/>
          </a:xfrm>
          <a:prstGeom prst="rect">
            <a:avLst/>
          </a:prstGeom>
          <a:noFill/>
          <a:ln/>
        </p:spPr>
        <p:txBody>
          <a:bodyPr wrap="square" lIns="0" tIns="0" rIns="0" bIns="0" rtlCol="0" anchor="ctr"/>
          <a:lstStyle/>
          <a:p>
            <a:pPr indent="0" marL="0">
              <a:lnSpc>
                <a:spcPct val="125000"/>
              </a:lnSpc>
              <a:buNone/>
            </a:pPr>
            <a:r>
              <a:rPr lang="en-US" sz="2100" dirty="0">
                <a:solidFill>
                  <a:srgbClr val="1B2838"/>
                </a:solidFill>
                <a:latin typeface="Georgia" pitchFamily="34" charset="0"/>
                <a:ea typeface="Georgia" pitchFamily="34" charset="-122"/>
                <a:cs typeface="Georgia" pitchFamily="34" charset="-120"/>
              </a:rPr>
              <a:t>Those are different products. Nearly everything on the market is sold on the first. That is a choice somebody made, not a fact about the technology.</a:t>
            </a:r>
            <a:endParaRPr lang="en-US" sz="2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WHAT FOLLOWS</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1B2838"/>
                </a:solidFill>
                <a:latin typeface="Georgia" pitchFamily="34" charset="0"/>
                <a:ea typeface="Georgia" pitchFamily="34" charset="-122"/>
                <a:cs typeface="Georgia" pitchFamily="34" charset="-120"/>
              </a:rPr>
              <a:t>Six questions</a:t>
            </a:r>
            <a:endParaRPr lang="en-US" sz="3000" dirty="0"/>
          </a:p>
        </p:txBody>
      </p:sp>
      <p:sp>
        <p:nvSpPr>
          <p:cNvPr id="4" name="Text 2"/>
          <p:cNvSpPr txBox="1"/>
          <p:nvPr/>
        </p:nvSpPr>
        <p:spPr>
          <a:xfrm>
            <a:off x="10543032" y="6144768"/>
            <a:ext cx="1097280" cy="274320"/>
          </a:xfrm>
          <a:prstGeom prst="rect">
            <a:avLst/>
          </a:prstGeom>
          <a:noFill/>
          <a:ln/>
        </p:spPr>
        <p:txBody>
          <a:bodyPr wrap="square" lIns="0" tIns="0" rIns="0" bIns="0" rtlCol="0" anchor="ctr"/>
          <a:lstStyle/>
          <a:p>
            <a:pPr algn="r" indent="0" marL="0">
              <a:buNone/>
            </a:pPr>
            <a:r>
              <a:rPr lang="en-US" sz="1000" dirty="0">
                <a:solidFill>
                  <a:srgbClr val="5B6A7D"/>
                </a:solidFill>
                <a:latin typeface="Trebuchet MS" pitchFamily="34" charset="0"/>
                <a:ea typeface="Trebuchet MS" pitchFamily="34" charset="-122"/>
                <a:cs typeface="Trebuchet MS" pitchFamily="34" charset="-120"/>
              </a:rPr>
              <a:t>10 / 10</a:t>
            </a:r>
            <a:endParaRPr lang="en-US" sz="1000" dirty="0"/>
          </a:p>
        </p:txBody>
      </p:sp>
      <p:sp>
        <p:nvSpPr>
          <p:cNvPr id="5" name="Text 3"/>
          <p:cNvSpPr txBox="1"/>
          <p:nvPr/>
        </p:nvSpPr>
        <p:spPr>
          <a:xfrm>
            <a:off x="621792" y="1737360"/>
            <a:ext cx="10945368" cy="502920"/>
          </a:xfrm>
          <a:prstGeom prst="rect">
            <a:avLst/>
          </a:prstGeom>
          <a:noFill/>
          <a:ln/>
        </p:spPr>
        <p:txBody>
          <a:bodyPr wrap="square" lIns="0" tIns="0" rIns="0" bIns="0" rtlCol="0" anchor="t"/>
          <a:lstStyle/>
          <a:p>
            <a:pPr indent="0" marL="0">
              <a:lnSpc>
                <a:spcPct val="125000"/>
              </a:lnSpc>
              <a:buNone/>
            </a:pPr>
            <a:r>
              <a:rPr lang="en-US" sz="1500" dirty="0">
                <a:solidFill>
                  <a:srgbClr val="1B2838"/>
                </a:solidFill>
                <a:latin typeface="Trebuchet MS" pitchFamily="34" charset="0"/>
                <a:ea typeface="Trebuchet MS" pitchFamily="34" charset="-122"/>
                <a:cs typeface="Trebuchet MS" pitchFamily="34" charset="-120"/>
              </a:rPr>
              <a:t>Everything here is asserted. None of it is made out here. Each claim gets made properly in one of six short pieces, with the evidence, the sources, and the objections that have not been answered.</a:t>
            </a:r>
            <a:endParaRPr lang="en-US" sz="1500" dirty="0"/>
          </a:p>
        </p:txBody>
      </p:sp>
      <p:sp>
        <p:nvSpPr>
          <p:cNvPr id="6" name="Text 4"/>
          <p:cNvSpPr txBox="1"/>
          <p:nvPr/>
        </p:nvSpPr>
        <p:spPr>
          <a:xfrm>
            <a:off x="621792" y="2331720"/>
            <a:ext cx="457200" cy="274320"/>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01</a:t>
            </a:r>
            <a:endParaRPr lang="en-US" sz="1200" dirty="0"/>
          </a:p>
        </p:txBody>
      </p:sp>
      <p:sp>
        <p:nvSpPr>
          <p:cNvPr id="7" name="Text 5"/>
          <p:cNvSpPr txBox="1"/>
          <p:nvPr/>
        </p:nvSpPr>
        <p:spPr>
          <a:xfrm>
            <a:off x="1170432" y="2331720"/>
            <a:ext cx="1039672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Why Does It All Feel Like Too Much?</a:t>
            </a:r>
            <a:endParaRPr lang="en-US" sz="1500" dirty="0"/>
          </a:p>
        </p:txBody>
      </p:sp>
      <p:sp>
        <p:nvSpPr>
          <p:cNvPr id="8" name="Text 6"/>
          <p:cNvSpPr txBox="1"/>
          <p:nvPr/>
        </p:nvSpPr>
        <p:spPr>
          <a:xfrm>
            <a:off x="1170432" y="2578608"/>
            <a:ext cx="10396728" cy="274320"/>
          </a:xfrm>
          <a:prstGeom prst="rect">
            <a:avLst/>
          </a:prstGeom>
          <a:noFill/>
          <a:ln/>
        </p:spPr>
        <p:txBody>
          <a:bodyPr wrap="square" lIns="0" tIns="0" rIns="0" bIns="0" rtlCol="0" anchor="ctr"/>
          <a:lstStyle/>
          <a:p>
            <a:pPr indent="0" marL="0">
              <a:buNone/>
            </a:pPr>
            <a:r>
              <a:rPr lang="en-US" sz="1250" dirty="0">
                <a:solidFill>
                  <a:srgbClr val="5B6A7D"/>
                </a:solidFill>
                <a:latin typeface="Trebuchet MS" pitchFamily="34" charset="0"/>
                <a:ea typeface="Trebuchet MS" pitchFamily="34" charset="-122"/>
                <a:cs typeface="Trebuchet MS" pitchFamily="34" charset="-120"/>
              </a:rPr>
              <a:t>Language got cheap to make. Attention did not.</a:t>
            </a:r>
            <a:endParaRPr lang="en-US" sz="1250" dirty="0"/>
          </a:p>
        </p:txBody>
      </p:sp>
      <p:sp>
        <p:nvSpPr>
          <p:cNvPr id="9" name="Text 7"/>
          <p:cNvSpPr txBox="1"/>
          <p:nvPr/>
        </p:nvSpPr>
        <p:spPr>
          <a:xfrm>
            <a:off x="621792" y="2971800"/>
            <a:ext cx="457200" cy="274320"/>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02</a:t>
            </a:r>
            <a:endParaRPr lang="en-US" sz="1200" dirty="0"/>
          </a:p>
        </p:txBody>
      </p:sp>
      <p:sp>
        <p:nvSpPr>
          <p:cNvPr id="10" name="Text 8"/>
          <p:cNvSpPr txBox="1"/>
          <p:nvPr/>
        </p:nvSpPr>
        <p:spPr>
          <a:xfrm>
            <a:off x="1170432" y="2971800"/>
            <a:ext cx="1039672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Why Can’t You Just Be Told?</a:t>
            </a:r>
            <a:endParaRPr lang="en-US" sz="1500" dirty="0"/>
          </a:p>
        </p:txBody>
      </p:sp>
      <p:sp>
        <p:nvSpPr>
          <p:cNvPr id="11" name="Text 9"/>
          <p:cNvSpPr txBox="1"/>
          <p:nvPr/>
        </p:nvSpPr>
        <p:spPr>
          <a:xfrm>
            <a:off x="1170432" y="3218688"/>
            <a:ext cx="10396728" cy="274320"/>
          </a:xfrm>
          <a:prstGeom prst="rect">
            <a:avLst/>
          </a:prstGeom>
          <a:noFill/>
          <a:ln/>
        </p:spPr>
        <p:txBody>
          <a:bodyPr wrap="square" lIns="0" tIns="0" rIns="0" bIns="0" rtlCol="0" anchor="ctr"/>
          <a:lstStyle/>
          <a:p>
            <a:pPr indent="0" marL="0">
              <a:buNone/>
            </a:pPr>
            <a:r>
              <a:rPr lang="en-US" sz="1250" dirty="0">
                <a:solidFill>
                  <a:srgbClr val="5B6A7D"/>
                </a:solidFill>
                <a:latin typeface="Trebuchet MS" pitchFamily="34" charset="0"/>
                <a:ea typeface="Trebuchet MS" pitchFamily="34" charset="-122"/>
                <a:cs typeface="Trebuchet MS" pitchFamily="34" charset="-120"/>
              </a:rPr>
              <a:t>The study above, and why judgement cannot be transferred in text.</a:t>
            </a:r>
            <a:endParaRPr lang="en-US" sz="1250" dirty="0"/>
          </a:p>
        </p:txBody>
      </p:sp>
      <p:sp>
        <p:nvSpPr>
          <p:cNvPr id="12" name="Text 10"/>
          <p:cNvSpPr txBox="1"/>
          <p:nvPr/>
        </p:nvSpPr>
        <p:spPr>
          <a:xfrm>
            <a:off x="621792" y="3611880"/>
            <a:ext cx="457200" cy="274320"/>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03</a:t>
            </a:r>
            <a:endParaRPr lang="en-US" sz="1200" dirty="0"/>
          </a:p>
        </p:txBody>
      </p:sp>
      <p:sp>
        <p:nvSpPr>
          <p:cNvPr id="13" name="Text 11"/>
          <p:cNvSpPr txBox="1"/>
          <p:nvPr/>
        </p:nvSpPr>
        <p:spPr>
          <a:xfrm>
            <a:off x="1170432" y="3611880"/>
            <a:ext cx="1039672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What Holds a Claim Up?</a:t>
            </a:r>
            <a:endParaRPr lang="en-US" sz="1500" dirty="0"/>
          </a:p>
        </p:txBody>
      </p:sp>
      <p:sp>
        <p:nvSpPr>
          <p:cNvPr id="14" name="Text 12"/>
          <p:cNvSpPr txBox="1"/>
          <p:nvPr/>
        </p:nvSpPr>
        <p:spPr>
          <a:xfrm>
            <a:off x="1170432" y="3858768"/>
            <a:ext cx="10396728" cy="274320"/>
          </a:xfrm>
          <a:prstGeom prst="rect">
            <a:avLst/>
          </a:prstGeom>
          <a:noFill/>
          <a:ln/>
        </p:spPr>
        <p:txBody>
          <a:bodyPr wrap="square" lIns="0" tIns="0" rIns="0" bIns="0" rtlCol="0" anchor="ctr"/>
          <a:lstStyle/>
          <a:p>
            <a:pPr indent="0" marL="0">
              <a:buNone/>
            </a:pPr>
            <a:r>
              <a:rPr lang="en-US" sz="1250" dirty="0">
                <a:solidFill>
                  <a:srgbClr val="5B6A7D"/>
                </a:solidFill>
                <a:latin typeface="Trebuchet MS" pitchFamily="34" charset="0"/>
                <a:ea typeface="Trebuchet MS" pitchFamily="34" charset="-122"/>
                <a:cs typeface="Trebuchet MS" pitchFamily="34" charset="-120"/>
              </a:rPr>
              <a:t>Four checks for whether a claim can bear weight.</a:t>
            </a:r>
            <a:endParaRPr lang="en-US" sz="1250" dirty="0"/>
          </a:p>
        </p:txBody>
      </p:sp>
      <p:sp>
        <p:nvSpPr>
          <p:cNvPr id="15" name="Text 13"/>
          <p:cNvSpPr txBox="1"/>
          <p:nvPr/>
        </p:nvSpPr>
        <p:spPr>
          <a:xfrm>
            <a:off x="621792" y="4251960"/>
            <a:ext cx="457200" cy="274320"/>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04</a:t>
            </a:r>
            <a:endParaRPr lang="en-US" sz="1200" dirty="0"/>
          </a:p>
        </p:txBody>
      </p:sp>
      <p:sp>
        <p:nvSpPr>
          <p:cNvPr id="16" name="Text 14"/>
          <p:cNvSpPr txBox="1"/>
          <p:nvPr/>
        </p:nvSpPr>
        <p:spPr>
          <a:xfrm>
            <a:off x="1170432" y="4251960"/>
            <a:ext cx="1039672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How Would You Know?</a:t>
            </a:r>
            <a:endParaRPr lang="en-US" sz="1500" dirty="0"/>
          </a:p>
        </p:txBody>
      </p:sp>
      <p:sp>
        <p:nvSpPr>
          <p:cNvPr id="17" name="Text 15"/>
          <p:cNvSpPr txBox="1"/>
          <p:nvPr/>
        </p:nvSpPr>
        <p:spPr>
          <a:xfrm>
            <a:off x="1170432" y="4498848"/>
            <a:ext cx="10396728" cy="274320"/>
          </a:xfrm>
          <a:prstGeom prst="rect">
            <a:avLst/>
          </a:prstGeom>
          <a:noFill/>
          <a:ln/>
        </p:spPr>
        <p:txBody>
          <a:bodyPr wrap="square" lIns="0" tIns="0" rIns="0" bIns="0" rtlCol="0" anchor="ctr"/>
          <a:lstStyle/>
          <a:p>
            <a:pPr indent="0" marL="0">
              <a:buNone/>
            </a:pPr>
            <a:r>
              <a:rPr lang="en-US" sz="1250" dirty="0">
                <a:solidFill>
                  <a:srgbClr val="5B6A7D"/>
                </a:solidFill>
                <a:latin typeface="Trebuchet MS" pitchFamily="34" charset="0"/>
                <a:ea typeface="Trebuchet MS" pitchFamily="34" charset="-122"/>
                <a:cs typeface="Trebuchet MS" pitchFamily="34" charset="-120"/>
              </a:rPr>
              <a:t>The two reviewers, and why no inspection anybody runs can separate them.</a:t>
            </a:r>
            <a:endParaRPr lang="en-US" sz="1250" dirty="0"/>
          </a:p>
        </p:txBody>
      </p:sp>
      <p:sp>
        <p:nvSpPr>
          <p:cNvPr id="18" name="Text 16"/>
          <p:cNvSpPr txBox="1"/>
          <p:nvPr/>
        </p:nvSpPr>
        <p:spPr>
          <a:xfrm>
            <a:off x="621792" y="4892040"/>
            <a:ext cx="457200" cy="274320"/>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05</a:t>
            </a:r>
            <a:endParaRPr lang="en-US" sz="1200" dirty="0"/>
          </a:p>
        </p:txBody>
      </p:sp>
      <p:sp>
        <p:nvSpPr>
          <p:cNvPr id="19" name="Text 17"/>
          <p:cNvSpPr txBox="1"/>
          <p:nvPr/>
        </p:nvSpPr>
        <p:spPr>
          <a:xfrm>
            <a:off x="1170432" y="4892040"/>
            <a:ext cx="1039672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Who Pays If It’s Wrong?</a:t>
            </a:r>
            <a:endParaRPr lang="en-US" sz="1500" dirty="0"/>
          </a:p>
        </p:txBody>
      </p:sp>
      <p:sp>
        <p:nvSpPr>
          <p:cNvPr id="20" name="Text 18"/>
          <p:cNvSpPr txBox="1"/>
          <p:nvPr/>
        </p:nvSpPr>
        <p:spPr>
          <a:xfrm>
            <a:off x="1170432" y="5138928"/>
            <a:ext cx="10396728" cy="274320"/>
          </a:xfrm>
          <a:prstGeom prst="rect">
            <a:avLst/>
          </a:prstGeom>
          <a:noFill/>
          <a:ln/>
        </p:spPr>
        <p:txBody>
          <a:bodyPr wrap="square" lIns="0" tIns="0" rIns="0" bIns="0" rtlCol="0" anchor="ctr"/>
          <a:lstStyle/>
          <a:p>
            <a:pPr indent="0" marL="0">
              <a:buNone/>
            </a:pPr>
            <a:r>
              <a:rPr lang="en-US" sz="1250" dirty="0">
                <a:solidFill>
                  <a:srgbClr val="5B6A7D"/>
                </a:solidFill>
                <a:latin typeface="Trebuchet MS" pitchFamily="34" charset="0"/>
                <a:ea typeface="Trebuchet MS" pitchFamily="34" charset="-122"/>
                <a:cs typeface="Trebuchet MS" pitchFamily="34" charset="-120"/>
              </a:rPr>
              <a:t>The argument carrying the money, and where the cost lands if it fails.</a:t>
            </a:r>
            <a:endParaRPr lang="en-US" sz="1250" dirty="0"/>
          </a:p>
        </p:txBody>
      </p:sp>
      <p:sp>
        <p:nvSpPr>
          <p:cNvPr id="21" name="Text 19"/>
          <p:cNvSpPr txBox="1"/>
          <p:nvPr/>
        </p:nvSpPr>
        <p:spPr>
          <a:xfrm>
            <a:off x="621792" y="5532120"/>
            <a:ext cx="457200" cy="274320"/>
          </a:xfrm>
          <a:prstGeom prst="rect">
            <a:avLst/>
          </a:prstGeom>
          <a:noFill/>
          <a:ln/>
        </p:spPr>
        <p:txBody>
          <a:bodyPr wrap="square" lIns="0" tIns="0" rIns="0" bIns="0" rtlCol="0" anchor="ctr"/>
          <a:lstStyle/>
          <a:p>
            <a:pPr indent="0" marL="0">
              <a:buNone/>
            </a:pPr>
            <a:r>
              <a:rPr lang="en-US" sz="1200" dirty="0">
                <a:solidFill>
                  <a:srgbClr val="C0490A"/>
                </a:solidFill>
                <a:latin typeface="Trebuchet MS" pitchFamily="34" charset="0"/>
                <a:ea typeface="Trebuchet MS" pitchFamily="34" charset="-122"/>
                <a:cs typeface="Trebuchet MS" pitchFamily="34" charset="-120"/>
              </a:rPr>
              <a:t>06</a:t>
            </a:r>
            <a:endParaRPr lang="en-US" sz="1200" dirty="0"/>
          </a:p>
        </p:txBody>
      </p:sp>
      <p:sp>
        <p:nvSpPr>
          <p:cNvPr id="22" name="Text 20"/>
          <p:cNvSpPr txBox="1"/>
          <p:nvPr/>
        </p:nvSpPr>
        <p:spPr>
          <a:xfrm>
            <a:off x="1170432" y="5532120"/>
            <a:ext cx="10396728" cy="274320"/>
          </a:xfrm>
          <a:prstGeom prst="rect">
            <a:avLst/>
          </a:prstGeom>
          <a:noFill/>
          <a:ln/>
        </p:spPr>
        <p:txBody>
          <a:bodyPr wrap="square" lIns="0" tIns="0" rIns="0" bIns="0" rtlCol="0" anchor="ctr"/>
          <a:lstStyle/>
          <a:p>
            <a:pPr indent="0" marL="0">
              <a:buNone/>
            </a:pPr>
            <a:r>
              <a:rPr lang="en-US" sz="1500" b="1" dirty="0">
                <a:solidFill>
                  <a:srgbClr val="1B2838"/>
                </a:solidFill>
                <a:latin typeface="Georgia" pitchFamily="34" charset="0"/>
                <a:ea typeface="Georgia" pitchFamily="34" charset="-122"/>
                <a:cs typeface="Georgia" pitchFamily="34" charset="-120"/>
              </a:rPr>
              <a:t>What Would You Build Instead?</a:t>
            </a:r>
            <a:endParaRPr lang="en-US" sz="1500" dirty="0"/>
          </a:p>
        </p:txBody>
      </p:sp>
      <p:sp>
        <p:nvSpPr>
          <p:cNvPr id="23" name="Text 21"/>
          <p:cNvSpPr txBox="1"/>
          <p:nvPr/>
        </p:nvSpPr>
        <p:spPr>
          <a:xfrm>
            <a:off x="1170432" y="5779008"/>
            <a:ext cx="10396728" cy="274320"/>
          </a:xfrm>
          <a:prstGeom prst="rect">
            <a:avLst/>
          </a:prstGeom>
          <a:noFill/>
          <a:ln/>
        </p:spPr>
        <p:txBody>
          <a:bodyPr wrap="square" lIns="0" tIns="0" rIns="0" bIns="0" rtlCol="0" anchor="ctr"/>
          <a:lstStyle/>
          <a:p>
            <a:pPr indent="0" marL="0">
              <a:buNone/>
            </a:pPr>
            <a:r>
              <a:rPr lang="en-US" sz="1250" dirty="0">
                <a:solidFill>
                  <a:srgbClr val="5B6A7D"/>
                </a:solidFill>
                <a:latin typeface="Trebuchet MS" pitchFamily="34" charset="0"/>
                <a:ea typeface="Trebuchet MS" pitchFamily="34" charset="-122"/>
                <a:cs typeface="Trebuchet MS" pitchFamily="34" charset="-120"/>
              </a:rPr>
              <a:t>The constructive half: five principles and a working prototype.</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txBox="1"/>
          <p:nvPr/>
        </p:nvSpPr>
        <p:spPr>
          <a:xfrm>
            <a:off x="621792" y="420624"/>
            <a:ext cx="10945368" cy="274320"/>
          </a:xfrm>
          <a:prstGeom prst="rect">
            <a:avLst/>
          </a:prstGeom>
          <a:noFill/>
          <a:ln/>
        </p:spPr>
        <p:txBody>
          <a:bodyPr wrap="square" lIns="0" tIns="0" rIns="0" bIns="0" rtlCol="0" anchor="ctr"/>
          <a:lstStyle/>
          <a:p>
            <a:pPr indent="0" marL="0">
              <a:buNone/>
            </a:pPr>
            <a:r>
              <a:rPr lang="en-US" sz="1100" b="1" spc="260" kern="0" dirty="0">
                <a:solidFill>
                  <a:srgbClr val="F47920"/>
                </a:solidFill>
                <a:latin typeface="Trebuchet MS" pitchFamily="34" charset="0"/>
                <a:ea typeface="Trebuchet MS" pitchFamily="34" charset="-122"/>
                <a:cs typeface="Trebuchet MS" pitchFamily="34" charset="-120"/>
              </a:rPr>
              <a:t>WHERE THIS COMES FROM</a:t>
            </a:r>
            <a:endParaRPr lang="en-US" sz="1100" dirty="0"/>
          </a:p>
        </p:txBody>
      </p:sp>
      <p:sp>
        <p:nvSpPr>
          <p:cNvPr id="3" name="Text 1"/>
          <p:cNvSpPr txBox="1"/>
          <p:nvPr/>
        </p:nvSpPr>
        <p:spPr>
          <a:xfrm>
            <a:off x="621792" y="786384"/>
            <a:ext cx="10945368" cy="914400"/>
          </a:xfrm>
          <a:prstGeom prst="rect">
            <a:avLst/>
          </a:prstGeom>
          <a:noFill/>
          <a:ln/>
        </p:spPr>
        <p:txBody>
          <a:bodyPr wrap="square" lIns="0" tIns="0" rIns="0" bIns="0" rtlCol="0" anchor="t"/>
          <a:lstStyle/>
          <a:p>
            <a:pPr indent="0" marL="0">
              <a:buNone/>
            </a:pPr>
            <a:r>
              <a:rPr lang="en-US" sz="3000" b="1" dirty="0">
                <a:solidFill>
                  <a:srgbClr val="FFFFFF"/>
                </a:solidFill>
                <a:latin typeface="Georgia" pitchFamily="34" charset="0"/>
                <a:ea typeface="Georgia" pitchFamily="34" charset="-122"/>
                <a:cs typeface="Georgia" pitchFamily="34" charset="-120"/>
              </a:rPr>
              <a:t>Six short pieces, six working papers</a:t>
            </a:r>
            <a:endParaRPr lang="en-US" sz="3000" dirty="0"/>
          </a:p>
        </p:txBody>
      </p:sp>
      <p:sp>
        <p:nvSpPr>
          <p:cNvPr id="4" name="Text 2"/>
          <p:cNvSpPr txBox="1"/>
          <p:nvPr/>
        </p:nvSpPr>
        <p:spPr>
          <a:xfrm>
            <a:off x="621792" y="1783080"/>
            <a:ext cx="8229600" cy="1371600"/>
          </a:xfrm>
          <a:prstGeom prst="rect">
            <a:avLst/>
          </a:prstGeom>
          <a:noFill/>
          <a:ln/>
        </p:spPr>
        <p:txBody>
          <a:bodyPr wrap="square" lIns="0" tIns="0" rIns="0" bIns="0" rtlCol="0" anchor="ctr"/>
          <a:lstStyle/>
          <a:p>
            <a:pPr indent="0" marL="0">
              <a:lnSpc>
                <a:spcPct val="130000"/>
              </a:lnSpc>
              <a:buNone/>
            </a:pPr>
            <a:r>
              <a:rPr lang="en-US" sz="1900" dirty="0">
                <a:solidFill>
                  <a:srgbClr val="FFFFFF"/>
                </a:solidFill>
                <a:latin typeface="Georgia" pitchFamily="34" charset="0"/>
                <a:ea typeface="Georgia" pitchFamily="34" charset="-122"/>
                <a:cs typeface="Georgia" pitchFamily="34" charset="-120"/>
              </a:rPr>
              <a:t>These are plain language versions of six working papers. The papers carry the sources, the objections and the limitations, including the ones the author cannot answer.</a:t>
            </a:r>
            <a:endParaRPr lang="en-US" sz="1900" dirty="0"/>
          </a:p>
        </p:txBody>
      </p:sp>
      <p:sp>
        <p:nvSpPr>
          <p:cNvPr id="5" name="Text 3"/>
          <p:cNvSpPr txBox="1"/>
          <p:nvPr/>
        </p:nvSpPr>
        <p:spPr>
          <a:xfrm>
            <a:off x="621792" y="3291840"/>
            <a:ext cx="8229600" cy="731520"/>
          </a:xfrm>
          <a:prstGeom prst="rect">
            <a:avLst/>
          </a:prstGeom>
          <a:noFill/>
          <a:ln/>
        </p:spPr>
        <p:txBody>
          <a:bodyPr wrap="square" lIns="0" tIns="0" rIns="0" bIns="0" rtlCol="0" anchor="ctr"/>
          <a:lstStyle/>
          <a:p>
            <a:pPr indent="0" marL="0">
              <a:lnSpc>
                <a:spcPct val="130000"/>
              </a:lnSpc>
              <a:buNone/>
            </a:pPr>
            <a:r>
              <a:rPr lang="en-US" sz="1500" dirty="0">
                <a:solidFill>
                  <a:srgbClr val="B9C4D0"/>
                </a:solidFill>
                <a:latin typeface="Trebuchet MS" pitchFamily="34" charset="0"/>
                <a:ea typeface="Trebuchet MS" pitchFamily="34" charset="-122"/>
                <a:cs typeface="Trebuchet MS" pitchFamily="34" charset="-120"/>
              </a:rPr>
              <a:t>They are at jamesmaconochie.com. Nothing in them requires a technical background, and you can start anywhere.</a:t>
            </a:r>
            <a:endParaRPr lang="en-US" sz="1500" dirty="0"/>
          </a:p>
        </p:txBody>
      </p:sp>
      <p:sp>
        <p:nvSpPr>
          <p:cNvPr id="6" name="accent-edge"/>
          <p:cNvSpPr/>
          <p:nvPr/>
        </p:nvSpPr>
        <p:spPr>
          <a:xfrm>
            <a:off x="621792" y="4206240"/>
            <a:ext cx="64008" cy="566928"/>
          </a:xfrm>
          <a:prstGeom prst="rect">
            <a:avLst/>
          </a:prstGeom>
          <a:solidFill>
            <a:srgbClr val="F47920"/>
          </a:solidFill>
          <a:ln/>
        </p:spPr>
      </p:sp>
      <p:sp>
        <p:nvSpPr>
          <p:cNvPr id="7" name="Text 5"/>
          <p:cNvSpPr txBox="1"/>
          <p:nvPr/>
        </p:nvSpPr>
        <p:spPr>
          <a:xfrm>
            <a:off x="1033272" y="4206240"/>
            <a:ext cx="7772400" cy="566928"/>
          </a:xfrm>
          <a:prstGeom prst="rect">
            <a:avLst/>
          </a:prstGeom>
          <a:noFill/>
          <a:ln/>
        </p:spPr>
        <p:txBody>
          <a:bodyPr wrap="square" lIns="0" tIns="0" rIns="0" bIns="0" rtlCol="0" anchor="ctr"/>
          <a:lstStyle/>
          <a:p>
            <a:pPr indent="0" marL="0">
              <a:buNone/>
            </a:pPr>
            <a:r>
              <a:rPr lang="en-US" sz="2200" i="1" dirty="0">
                <a:solidFill>
                  <a:srgbClr val="FFFFFF"/>
                </a:solidFill>
                <a:latin typeface="Georgia" pitchFamily="34" charset="0"/>
                <a:ea typeface="Georgia" pitchFamily="34" charset="-122"/>
                <a:cs typeface="Georgia" pitchFamily="34" charset="-120"/>
              </a:rPr>
              <a:t>If something here is wrong, that is worth more than if it is right.</a:t>
            </a:r>
            <a:endParaRPr lang="en-US" sz="2200" dirty="0"/>
          </a:p>
        </p:txBody>
      </p:sp>
      <p:sp>
        <p:nvSpPr>
          <p:cNvPr id="8" name="Text 6"/>
          <p:cNvSpPr txBox="1"/>
          <p:nvPr/>
        </p:nvSpPr>
        <p:spPr>
          <a:xfrm>
            <a:off x="621792" y="5029200"/>
            <a:ext cx="8229600" cy="384048"/>
          </a:xfrm>
          <a:prstGeom prst="rect">
            <a:avLst/>
          </a:prstGeom>
          <a:noFill/>
          <a:ln/>
        </p:spPr>
        <p:txBody>
          <a:bodyPr wrap="square" lIns="0" tIns="0" rIns="0" bIns="0" rtlCol="0" anchor="ctr"/>
          <a:lstStyle/>
          <a:p>
            <a:pPr indent="0" marL="0">
              <a:buNone/>
            </a:pPr>
            <a:r>
              <a:rPr lang="en-US" sz="1200" dirty="0">
                <a:solidFill>
                  <a:srgbClr val="93A3B5"/>
                </a:solidFill>
                <a:latin typeface="Trebuchet MS" pitchFamily="34" charset="0"/>
                <a:ea typeface="Trebuchet MS" pitchFamily="34" charset="-122"/>
                <a:cs typeface="Trebuchet MS" pitchFamily="34" charset="-120"/>
              </a:rPr>
              <a:t>Working papers are revised when they are shown to be wrong, and what changed is kept on the record.</a:t>
            </a:r>
            <a:endParaRPr lang="en-US" sz="1200" dirty="0"/>
          </a:p>
        </p:txBody>
      </p:sp>
      <p:sp>
        <p:nvSpPr>
          <p:cNvPr id="9" name="Text 7"/>
          <p:cNvSpPr txBox="1"/>
          <p:nvPr/>
        </p:nvSpPr>
        <p:spPr>
          <a:xfrm>
            <a:off x="621792" y="5440680"/>
            <a:ext cx="8229600" cy="310896"/>
          </a:xfrm>
          <a:prstGeom prst="rect">
            <a:avLst/>
          </a:prstGeom>
          <a:noFill/>
          <a:ln/>
        </p:spPr>
        <p:txBody>
          <a:bodyPr wrap="square" lIns="0" tIns="0" rIns="0" bIns="0" rtlCol="0" anchor="ctr"/>
          <a:lstStyle/>
          <a:p>
            <a:pPr indent="0" marL="0">
              <a:buNone/>
            </a:pPr>
            <a:r>
              <a:rPr lang="en-US" sz="1300" b="1" spc="100" kern="0" dirty="0">
                <a:solidFill>
                  <a:srgbClr val="FFFFFF"/>
                </a:solidFill>
                <a:latin typeface="Trebuchet MS" pitchFamily="34" charset="0"/>
                <a:ea typeface="Trebuchet MS" pitchFamily="34" charset="-122"/>
                <a:cs typeface="Trebuchet MS" pitchFamily="34" charset="-120"/>
              </a:rPr>
              <a:t>James Maconochie   |   Architecture &amp; Attention</a:t>
            </a:r>
            <a:endParaRPr lang="en-US" sz="1300" dirty="0"/>
          </a:p>
        </p:txBody>
      </p:sp>
      <p:sp>
        <p:nvSpPr>
          <p:cNvPr id="10" name="Text 8"/>
          <p:cNvSpPr txBox="1"/>
          <p:nvPr/>
        </p:nvSpPr>
        <p:spPr>
          <a:xfrm>
            <a:off x="621792" y="5779008"/>
            <a:ext cx="8229600" cy="274320"/>
          </a:xfrm>
          <a:prstGeom prst="rect">
            <a:avLst/>
          </a:prstGeom>
          <a:noFill/>
          <a:ln/>
        </p:spPr>
        <p:txBody>
          <a:bodyPr wrap="square" lIns="0" tIns="0" rIns="0" bIns="0" rtlCol="0" anchor="ctr"/>
          <a:lstStyle/>
          <a:p>
            <a:pPr indent="0" marL="0">
              <a:buNone/>
            </a:pPr>
            <a:r>
              <a:rPr lang="en-US" sz="1050" b="1" spc="200" kern="0" dirty="0">
                <a:solidFill>
                  <a:srgbClr val="F47920"/>
                </a:solidFill>
                <a:latin typeface="Trebuchet MS" pitchFamily="34" charset="0"/>
                <a:ea typeface="Trebuchet MS" pitchFamily="34" charset="-122"/>
                <a:cs typeface="Trebuchet MS" pitchFamily="34" charset="-120"/>
              </a:rPr>
              <a:t>HUMILITAS, HUMANITAS, ET CURIOSITAS  ·  SEMPER</a:t>
            </a:r>
            <a:endParaRPr lang="en-US" sz="1050" dirty="0"/>
          </a:p>
        </p:txBody>
      </p:sp>
      <p:sp>
        <p:nvSpPr>
          <p:cNvPr id="11" name="Text 9"/>
          <p:cNvSpPr txBox="1"/>
          <p:nvPr/>
        </p:nvSpPr>
        <p:spPr>
          <a:xfrm>
            <a:off x="621792" y="6053328"/>
            <a:ext cx="8229600" cy="274320"/>
          </a:xfrm>
          <a:prstGeom prst="rect">
            <a:avLst/>
          </a:prstGeom>
          <a:noFill/>
          <a:ln/>
        </p:spPr>
        <p:txBody>
          <a:bodyPr wrap="square" lIns="0" tIns="0" rIns="0" bIns="0" rtlCol="0" anchor="ctr"/>
          <a:lstStyle/>
          <a:p>
            <a:pPr indent="0" marL="0">
              <a:buNone/>
            </a:pPr>
            <a:r>
              <a:rPr lang="en-US" sz="1250" i="1" dirty="0">
                <a:solidFill>
                  <a:srgbClr val="B9C4D0"/>
                </a:solidFill>
                <a:latin typeface="Georgia" pitchFamily="34" charset="0"/>
                <a:ea typeface="Georgia" pitchFamily="34" charset="-122"/>
                <a:cs typeface="Georgia" pitchFamily="34" charset="-120"/>
              </a:rPr>
              <a:t>Humility, humanity, and curiosity. Always.</a:t>
            </a:r>
            <a:endParaRPr lang="en-US" sz="1250" dirty="0"/>
          </a:p>
        </p:txBody>
      </p:sp>
      <p:pic>
        <p:nvPicPr>
          <p:cNvPr id="12" name="brand-mark" descr="/tmp/claude-0/-home-claude/840a28d2-2874-58f2-bea9-3fe61a55262a/scratchpad/gwdeck/logo.png">    </p:cNvPr>
          <p:cNvPicPr>
            <a:picLocks noChangeAspect="1"/>
          </p:cNvPicPr>
          <p:nvPr/>
        </p:nvPicPr>
        <p:blipFill>
          <a:blip r:embed="rId1"/>
          <a:stretch>
            <a:fillRect/>
          </a:stretch>
        </p:blipFill>
        <p:spPr>
          <a:xfrm>
            <a:off x="9692640" y="3840480"/>
            <a:ext cx="1874520" cy="1874520"/>
          </a:xfrm>
          <a:prstGeom prst="rect">
            <a:avLst/>
          </a:prstGeom>
        </p:spPr>
      </p:pic>
    </p:spTree>
  </p:cSld>
  <p:clrMapOvr>
    <a:masterClrMapping/>
  </p:clrMapOvr>
</p:sld>
</file>

<file path=ppt/theme/theme1.xml><?xml version="1.0" encoding="utf-8"?>
<a:theme xmlns:a="http://schemas.openxmlformats.org/drawingml/2006/main" name="Architecture &amp; Attention">
  <a:themeElements>
    <a:clrScheme name="Architecture &amp; Attention">
      <a:dk1>
        <a:srgbClr val="1B2838"/>
      </a:dk1>
      <a:lt1>
        <a:srgbClr val="F5F0EB"/>
      </a:lt1>
      <a:dk2>
        <a:srgbClr val="2A3D54"/>
      </a:dk2>
      <a:lt2>
        <a:srgbClr val="FFFFFF"/>
      </a:lt2>
      <a:accent1>
        <a:srgbClr val="F47920"/>
      </a:accent1>
      <a:accent2>
        <a:srgbClr val="C0490A"/>
      </a:accent2>
      <a:accent3>
        <a:srgbClr val="5B6A7D"/>
      </a:accent3>
      <a:accent4>
        <a:srgbClr val="B9C4D0"/>
      </a:accent4>
      <a:accent5>
        <a:srgbClr val="E3DBD2"/>
      </a:accent5>
      <a:accent6>
        <a:srgbClr val="3C5068"/>
      </a:accent6>
      <a:hlink>
        <a:srgbClr val="F47920"/>
      </a:hlink>
      <a:folHlink>
        <a:srgbClr val="5B6A7D"/>
      </a:folHlink>
    </a:clrScheme>
    <a:fontScheme name="Architecture &amp; Attention">
      <a:majorFont>
        <a:latin typeface="Georg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Trebuchet M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12</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You Have Already Run This Experiment</dc:title>
  <dc:subject>PptxGenJS Presentation</dc:subject>
  <dc:creator>James Maconochie</dc:creator>
  <cp:lastModifiedBy>James Maconochie</cp:lastModifiedBy>
  <cp:revision>1</cp:revision>
  <dcterms:created xsi:type="dcterms:W3CDTF">2026-10-21T14:19:16Z</dcterms:created>
  <dcterms:modified xsi:type="dcterms:W3CDTF">2026-10-21T14:19:16Z</dcterms:modified>
</cp:coreProperties>
</file>