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8d3c3988-7b0b-a3c6-9720-044f4a24922f}">
          <p14:sldIdLst>
            <p14:sldId id="256"/>
          </p14:sldIdLst>
        </p14:section>
        <p14:section name="Part one: what changed" id="{b014519f-2705-79d0-522c-d22afb180b37}">
          <p14:sldIdLst>
            <p14:sldId id="258"/>
            <p14:sldId id="259"/>
            <p14:sldId id="260"/>
            <p14:sldId id="261"/>
            <p14:sldId id="262"/>
          </p14:sldIdLst>
        </p14:section>
        <p14:section name="Part two: it has happened before" id="{f759e321-f6a8-6723-04df-1b0312aa5001}">
          <p14:sldIdLst>
            <p14:sldId id="263"/>
            <p14:sldId id="264"/>
            <p14:sldId id="265"/>
            <p14:sldId id="266"/>
            <p14:sldId id="267"/>
          </p14:sldIdLst>
        </p14:section>
        <p14:section name="Part three: not a better oracle" id="{a84d01ee-ba21-bfe3-f899-9c32e90b16bc}">
          <p14:sldIdLst>
            <p14:sldId id="268"/>
            <p14:sldId id="269"/>
          </p14:sldIdLst>
        </p14:section>
        <p14:section name="Part four: limits and use" id="{853d3e96-7bc6-f98e-08dc-c0f108155dd9}">
          <p14:sldIdLst>
            <p14:sldId id="270"/>
            <p14:sldId id="271"/>
            <p14:sldId id="272"/>
            <p14:sldId id="273"/>
            <p14:sldId id="27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Sixteen sheets. What got cheap, what did not change, the two historical cases, and why a better filter is not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Apparatus, not argument. The same slide is in all six decks.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recognition line. The reader has lived this and should be told so in the first thirty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collapse is the one with no precedent, which is why the historical cases are a guide and not a template.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tick marks line the two panels up. The lower line is the whole argument.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 is explicit: biological constraints, not moral failings. The architecture worked well in the environment it evolved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volume the paper is deliberately coarse: tens of trillions of tokens a day, order of magnitude, not a measurement. Quoted that way here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accent sits on step four, not step six: the paper locates its own lesson there. Not that texts are dangerous, but that a technology which outruns a society’s safeguards can manufacture reality faster than that society can contest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 cites Kramer directly but attaches no source to the trial and execution counts. They are in line with the general historical literature and are the figures here most likely to be challenged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mission is cautious in the same direction: A/HRC/39/64 para. 74 calls Facebook an instrument useful to those seeking to spread hate, and says the extent to which posts led to real-world violence must still be independently examined. This block is the reason the slide exists: in a short version it is the first thing that would fall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Identical geometry on purpose. The point of drawing it twice is that the second case is not a new kind of event; it is the same sequence at a different speed.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it can be tailored to the reader, tuned for feeling, and delivered as fluent credible prose.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Underneath all three: the shortage is not of intelligence. People reason well given time, clarity and context. The shortage is of the attention needed to use the intelligence they already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Drop this section and the argument loses the step from information to agency.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paper presents its principles as a floor rather than a closed set: at least these, not only these.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and the first one is the one that matters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four is the actionable one. Steps five and six are not places you intervene.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inversion is the paper’s, and it names the earlier essay this one grows out 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HEET_LIGHT">
    <p:bg>
      <p:bgPr>
        <a:solidFill>
          <a:srgbClr val="F5F0EB"/>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HEET_DARK">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21792" y="658368"/>
            <a:ext cx="6400800" cy="310896"/>
          </a:xfrm>
          <a:prstGeom prst="rect">
            <a:avLst/>
          </a:prstGeom>
          <a:noFill/>
          <a:ln/>
        </p:spPr>
        <p:txBody>
          <a:bodyPr wrap="square" lIns="0" tIns="0" rIns="0" bIns="0" rtlCol="0" anchor="ctr"/>
          <a:lstStyle/>
          <a:p>
            <a:pPr indent="0" marL="0">
              <a:buNone/>
            </a:pPr>
            <a:r>
              <a:rPr lang="en-US" sz="1200" b="1" spc="300" kern="0" dirty="0">
                <a:solidFill>
                  <a:srgbClr val="F47920"/>
                </a:solidFill>
                <a:latin typeface="Trebuchet MS" pitchFamily="34" charset="0"/>
                <a:ea typeface="Trebuchet MS" pitchFamily="34" charset="-122"/>
                <a:cs typeface="Trebuchet MS" pitchFamily="34" charset="-120"/>
              </a:rPr>
              <a:t>ARCHITECTURE &amp; ATTENTION</a:t>
            </a:r>
            <a:endParaRPr lang="en-US" sz="1200" dirty="0"/>
          </a:p>
        </p:txBody>
      </p:sp>
      <p:sp>
        <p:nvSpPr>
          <p:cNvPr id="3" name="Text 1"/>
          <p:cNvSpPr txBox="1"/>
          <p:nvPr/>
        </p:nvSpPr>
        <p:spPr>
          <a:xfrm>
            <a:off x="621792" y="1463040"/>
            <a:ext cx="7040880" cy="2377440"/>
          </a:xfrm>
          <a:prstGeom prst="rect">
            <a:avLst/>
          </a:prstGeom>
          <a:noFill/>
          <a:ln/>
        </p:spPr>
        <p:txBody>
          <a:bodyPr wrap="square" lIns="0" tIns="0" rIns="0" bIns="0" rtlCol="0" anchor="t"/>
          <a:lstStyle/>
          <a:p>
            <a:pPr indent="0" marL="0">
              <a:buNone/>
            </a:pPr>
            <a:r>
              <a:rPr lang="en-US" sz="4400" b="1" dirty="0">
                <a:solidFill>
                  <a:srgbClr val="FFFFFF"/>
                </a:solidFill>
                <a:latin typeface="Georgia" pitchFamily="34" charset="0"/>
                <a:ea typeface="Georgia" pitchFamily="34" charset="-122"/>
                <a:cs typeface="Georgia" pitchFamily="34" charset="-120"/>
              </a:rPr>
              <a:t>Why Does It All Feel Like Too Much?</a:t>
            </a:r>
            <a:endParaRPr lang="en-US" sz="4400" dirty="0"/>
          </a:p>
        </p:txBody>
      </p:sp>
      <p:sp>
        <p:nvSpPr>
          <p:cNvPr id="4" name="Text 2"/>
          <p:cNvSpPr txBox="1"/>
          <p:nvPr/>
        </p:nvSpPr>
        <p:spPr>
          <a:xfrm>
            <a:off x="621792" y="4023360"/>
            <a:ext cx="7223760" cy="1645920"/>
          </a:xfrm>
          <a:prstGeom prst="rect">
            <a:avLst/>
          </a:prstGeom>
          <a:noFill/>
          <a:ln/>
        </p:spPr>
        <p:txBody>
          <a:bodyPr wrap="square" lIns="0" tIns="0" rIns="0" bIns="0" rtlCol="0" anchor="t"/>
          <a:lstStyle/>
          <a:p>
            <a:pPr indent="0" marL="0">
              <a:lnSpc>
                <a:spcPct val="130000"/>
              </a:lnSpc>
              <a:buNone/>
            </a:pPr>
            <a:r>
              <a:rPr lang="en-US" sz="1700" dirty="0">
                <a:solidFill>
                  <a:srgbClr val="B9C4D0"/>
                </a:solidFill>
                <a:latin typeface="Trebuchet MS" pitchFamily="34" charset="0"/>
                <a:ea typeface="Trebuchet MS" pitchFamily="34" charset="-122"/>
                <a:cs typeface="Trebuchet MS" pitchFamily="34" charset="-120"/>
              </a:rPr>
              <a:t>Something changed about how much language there is, and nothing changed about how much of it a person can take in. That gap has opened twice before, and both times it ended badly.</a:t>
            </a:r>
            <a:endParaRPr lang="en-US" sz="1700" dirty="0"/>
          </a:p>
        </p:txBody>
      </p:sp>
      <p:pic>
        <p:nvPicPr>
          <p:cNvPr id="5" name="brand-mark" descr="/tmp/claude-0/-home-claude/840a28d2-2874-58f2-bea9-3fe61a55262a/scratchpad/attdeck/logo.png">    </p:cNvPr>
          <p:cNvPicPr>
            <a:picLocks noChangeAspect="1"/>
          </p:cNvPicPr>
          <p:nvPr/>
        </p:nvPicPr>
        <p:blipFill>
          <a:blip r:embed="rId1"/>
          <a:stretch>
            <a:fillRect/>
          </a:stretch>
        </p:blipFill>
        <p:spPr>
          <a:xfrm>
            <a:off x="8641080" y="1920240"/>
            <a:ext cx="2926080" cy="2926080"/>
          </a:xfrm>
          <a:prstGeom prst="rect">
            <a:avLst/>
          </a:prstGeom>
        </p:spPr>
      </p:pic>
      <p:sp>
        <p:nvSpPr>
          <p:cNvPr id="6" name="Text 3"/>
          <p:cNvSpPr txBox="1"/>
          <p:nvPr/>
        </p:nvSpPr>
        <p:spPr>
          <a:xfrm>
            <a:off x="621792" y="6035040"/>
            <a:ext cx="10424160" cy="365760"/>
          </a:xfrm>
          <a:prstGeom prst="rect">
            <a:avLst/>
          </a:prstGeom>
          <a:noFill/>
          <a:ln/>
        </p:spPr>
        <p:txBody>
          <a:bodyPr wrap="square" lIns="0" tIns="0" rIns="0" bIns="0" rtlCol="0" anchor="ctr"/>
          <a:lstStyle/>
          <a:p>
            <a:pPr indent="0" marL="0">
              <a:buNone/>
            </a:pPr>
            <a:r>
              <a:rPr lang="en-US" sz="1150" dirty="0">
                <a:solidFill>
                  <a:srgbClr val="93A3B5"/>
                </a:solidFill>
                <a:latin typeface="Trebuchet MS" pitchFamily="34" charset="0"/>
                <a:ea typeface="Trebuchet MS" pitchFamily="34" charset="-122"/>
                <a:cs typeface="Trebuchet MS" pitchFamily="34" charset="-120"/>
              </a:rPr>
              <a:t>The argument of the working paper The Attention Crisis   |   James Maconochie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WHERE THIS SITS</a:t>
            </a:r>
            <a:endParaRPr lang="en-US" sz="1100" dirty="0"/>
          </a:p>
        </p:txBody>
      </p:sp>
      <p:sp>
        <p:nvSpPr>
          <p:cNvPr id="3" name="Text 1"/>
          <p:cNvSpPr txBox="1"/>
          <p:nvPr/>
        </p:nvSpPr>
        <p:spPr>
          <a:xfrm>
            <a:off x="621792" y="868680"/>
            <a:ext cx="10945368" cy="1417320"/>
          </a:xfrm>
          <a:prstGeom prst="rect">
            <a:avLst/>
          </a:prstGeom>
          <a:noFill/>
          <a:ln/>
        </p:spPr>
        <p:txBody>
          <a:bodyPr wrap="square" lIns="0" tIns="0" rIns="0" bIns="0" rtlCol="0" anchor="t"/>
          <a:lstStyle/>
          <a:p>
            <a:pPr indent="0" marL="0">
              <a:lnSpc>
                <a:spcPct val="130000"/>
              </a:lnSpc>
              <a:buNone/>
            </a:pPr>
            <a:r>
              <a:rPr lang="en-US" sz="1600" dirty="0">
                <a:solidFill>
                  <a:srgbClr val="1B2838"/>
                </a:solidFill>
                <a:latin typeface="Georgia" pitchFamily="34" charset="0"/>
                <a:ea typeface="Georgia" pitchFamily="34" charset="-122"/>
                <a:cs typeface="Georgia" pitchFamily="34" charset="-120"/>
              </a:rPr>
              <a:t>There is more language in the world than anyone can attend to. The obvious fix, an AI that reads it all for you and tells you what is true, does not work: the judgement that would take requires having been wrong at your own expense, and nothing a model does costs it anything. So the judging stays with people, and almost nothing we currently inspect can tell whether a person actually judged or simply agreed.</a:t>
            </a:r>
            <a:endParaRPr lang="en-US" sz="1600" dirty="0"/>
          </a:p>
        </p:txBody>
      </p:sp>
      <p:sp>
        <p:nvSpPr>
          <p:cNvPr id="4" name="rule"/>
          <p:cNvSpPr/>
          <p:nvPr/>
        </p:nvSpPr>
        <p:spPr>
          <a:xfrm>
            <a:off x="621792" y="2377440"/>
            <a:ext cx="10945368" cy="10973"/>
          </a:xfrm>
          <a:prstGeom prst="rect">
            <a:avLst/>
          </a:prstGeom>
          <a:solidFill>
            <a:srgbClr val="E3DBD2"/>
          </a:solidFill>
          <a:ln/>
        </p:spPr>
      </p:sp>
      <p:sp>
        <p:nvSpPr>
          <p:cNvPr id="5" name="Text 3"/>
          <p:cNvSpPr txBox="1"/>
          <p:nvPr/>
        </p:nvSpPr>
        <p:spPr>
          <a:xfrm>
            <a:off x="621792" y="2542032"/>
            <a:ext cx="457200" cy="292608"/>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01</a:t>
            </a:r>
            <a:endParaRPr lang="en-US" sz="1200" dirty="0"/>
          </a:p>
        </p:txBody>
      </p:sp>
      <p:sp>
        <p:nvSpPr>
          <p:cNvPr id="6" name="Text 4"/>
          <p:cNvSpPr txBox="1"/>
          <p:nvPr/>
        </p:nvSpPr>
        <p:spPr>
          <a:xfrm>
            <a:off x="1170432" y="2542032"/>
            <a:ext cx="10396728" cy="292608"/>
          </a:xfrm>
          <a:prstGeom prst="rect">
            <a:avLst/>
          </a:prstGeom>
          <a:noFill/>
          <a:ln/>
        </p:spPr>
        <p:txBody>
          <a:bodyPr wrap="square" lIns="0" tIns="0" rIns="0" bIns="0" rtlCol="0" anchor="ctr"/>
          <a:lstStyle/>
          <a:p>
            <a:pPr indent="0" marL="0">
              <a:buNone/>
            </a:pPr>
            <a:r>
              <a:rPr lang="en-US" sz="1500" b="1" dirty="0">
                <a:solidFill>
                  <a:srgbClr val="C0490A"/>
                </a:solidFill>
                <a:latin typeface="Georgia" pitchFamily="34" charset="0"/>
                <a:ea typeface="Georgia" pitchFamily="34" charset="-122"/>
                <a:cs typeface="Georgia" pitchFamily="34" charset="-120"/>
              </a:rPr>
              <a:t>Why Does It All Feel Like Too Much?</a:t>
            </a:r>
            <a:endParaRPr lang="en-US" sz="1500" dirty="0"/>
          </a:p>
        </p:txBody>
      </p:sp>
      <p:sp>
        <p:nvSpPr>
          <p:cNvPr id="7" name="Text 5"/>
          <p:cNvSpPr txBox="1"/>
          <p:nvPr/>
        </p:nvSpPr>
        <p:spPr>
          <a:xfrm>
            <a:off x="621792" y="2971800"/>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02</a:t>
            </a:r>
            <a:endParaRPr lang="en-US" sz="1200" dirty="0"/>
          </a:p>
        </p:txBody>
      </p:sp>
      <p:sp>
        <p:nvSpPr>
          <p:cNvPr id="8" name="Text 6"/>
          <p:cNvSpPr txBox="1"/>
          <p:nvPr/>
        </p:nvSpPr>
        <p:spPr>
          <a:xfrm>
            <a:off x="1170432" y="2971800"/>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Why Can’t You Just Be Told?</a:t>
            </a:r>
            <a:endParaRPr lang="en-US" sz="1500" dirty="0"/>
          </a:p>
        </p:txBody>
      </p:sp>
      <p:sp>
        <p:nvSpPr>
          <p:cNvPr id="9" name="Text 7"/>
          <p:cNvSpPr txBox="1"/>
          <p:nvPr/>
        </p:nvSpPr>
        <p:spPr>
          <a:xfrm>
            <a:off x="621792" y="3401568"/>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03</a:t>
            </a:r>
            <a:endParaRPr lang="en-US" sz="1200" dirty="0"/>
          </a:p>
        </p:txBody>
      </p:sp>
      <p:sp>
        <p:nvSpPr>
          <p:cNvPr id="10" name="Text 8"/>
          <p:cNvSpPr txBox="1"/>
          <p:nvPr/>
        </p:nvSpPr>
        <p:spPr>
          <a:xfrm>
            <a:off x="1170432" y="3401568"/>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Holds a Claim Up?</a:t>
            </a:r>
            <a:endParaRPr lang="en-US" sz="1500" dirty="0"/>
          </a:p>
        </p:txBody>
      </p:sp>
      <p:sp>
        <p:nvSpPr>
          <p:cNvPr id="11" name="Text 9"/>
          <p:cNvSpPr txBox="1"/>
          <p:nvPr/>
        </p:nvSpPr>
        <p:spPr>
          <a:xfrm>
            <a:off x="621792" y="3831336"/>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04</a:t>
            </a:r>
            <a:endParaRPr lang="en-US" sz="1200" dirty="0"/>
          </a:p>
        </p:txBody>
      </p:sp>
      <p:sp>
        <p:nvSpPr>
          <p:cNvPr id="12" name="Text 10"/>
          <p:cNvSpPr txBox="1"/>
          <p:nvPr/>
        </p:nvSpPr>
        <p:spPr>
          <a:xfrm>
            <a:off x="1170432" y="3831336"/>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How Would You Know?</a:t>
            </a:r>
            <a:endParaRPr lang="en-US" sz="1500" dirty="0"/>
          </a:p>
        </p:txBody>
      </p:sp>
      <p:sp>
        <p:nvSpPr>
          <p:cNvPr id="13" name="Text 11"/>
          <p:cNvSpPr txBox="1"/>
          <p:nvPr/>
        </p:nvSpPr>
        <p:spPr>
          <a:xfrm>
            <a:off x="621792" y="4261104"/>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05</a:t>
            </a:r>
            <a:endParaRPr lang="en-US" sz="1200" dirty="0"/>
          </a:p>
        </p:txBody>
      </p:sp>
      <p:sp>
        <p:nvSpPr>
          <p:cNvPr id="14" name="Text 12"/>
          <p:cNvSpPr txBox="1"/>
          <p:nvPr/>
        </p:nvSpPr>
        <p:spPr>
          <a:xfrm>
            <a:off x="1170432" y="4261104"/>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Who Pays If It’s Wrong?</a:t>
            </a:r>
            <a:endParaRPr lang="en-US" sz="1500" dirty="0"/>
          </a:p>
        </p:txBody>
      </p:sp>
      <p:sp>
        <p:nvSpPr>
          <p:cNvPr id="15" name="Text 13"/>
          <p:cNvSpPr txBox="1"/>
          <p:nvPr/>
        </p:nvSpPr>
        <p:spPr>
          <a:xfrm>
            <a:off x="621792" y="4690872"/>
            <a:ext cx="457200" cy="292608"/>
          </a:xfrm>
          <a:prstGeom prst="rect">
            <a:avLst/>
          </a:prstGeom>
          <a:noFill/>
          <a:ln/>
        </p:spPr>
        <p:txBody>
          <a:bodyPr wrap="square" lIns="0" tIns="0" rIns="0" bIns="0" rtlCol="0" anchor="ctr"/>
          <a:lstStyle/>
          <a:p>
            <a:pPr indent="0" marL="0">
              <a:buNone/>
            </a:pPr>
            <a:r>
              <a:rPr lang="en-US" sz="1200" dirty="0">
                <a:solidFill>
                  <a:srgbClr val="5B6A7D"/>
                </a:solidFill>
                <a:latin typeface="Trebuchet MS" pitchFamily="34" charset="0"/>
                <a:ea typeface="Trebuchet MS" pitchFamily="34" charset="-122"/>
                <a:cs typeface="Trebuchet MS" pitchFamily="34" charset="-120"/>
              </a:rPr>
              <a:t>06</a:t>
            </a:r>
            <a:endParaRPr lang="en-US" sz="1200" dirty="0"/>
          </a:p>
        </p:txBody>
      </p:sp>
      <p:sp>
        <p:nvSpPr>
          <p:cNvPr id="16" name="Text 14"/>
          <p:cNvSpPr txBox="1"/>
          <p:nvPr/>
        </p:nvSpPr>
        <p:spPr>
          <a:xfrm>
            <a:off x="1170432" y="4690872"/>
            <a:ext cx="10396728" cy="292608"/>
          </a:xfrm>
          <a:prstGeom prst="rect">
            <a:avLst/>
          </a:prstGeom>
          <a:noFill/>
          <a:ln/>
        </p:spPr>
        <p:txBody>
          <a:bodyPr wrap="square" lIns="0" tIns="0" rIns="0" bIns="0" rtlCol="0" anchor="ctr"/>
          <a:lstStyle/>
          <a:p>
            <a:pPr indent="0" marL="0">
              <a:buNone/>
            </a:pPr>
            <a:r>
              <a:rPr lang="en-US" sz="1500" dirty="0">
                <a:solidFill>
                  <a:srgbClr val="5B6A7D"/>
                </a:solidFill>
                <a:latin typeface="Georgia" pitchFamily="34" charset="0"/>
                <a:ea typeface="Georgia" pitchFamily="34" charset="-122"/>
                <a:cs typeface="Georgia" pitchFamily="34" charset="-120"/>
              </a:rPr>
              <a:t>What Would You Build Instead?</a:t>
            </a:r>
            <a:endParaRPr lang="en-US" sz="1500" dirty="0"/>
          </a:p>
        </p:txBody>
      </p:sp>
      <p:sp>
        <p:nvSpPr>
          <p:cNvPr id="17" name="Text 15"/>
          <p:cNvSpPr txBox="1"/>
          <p:nvPr/>
        </p:nvSpPr>
        <p:spPr>
          <a:xfrm>
            <a:off x="621792" y="5193792"/>
            <a:ext cx="10945368" cy="640080"/>
          </a:xfrm>
          <a:prstGeom prst="rect">
            <a:avLst/>
          </a:prstGeom>
          <a:noFill/>
          <a:ln/>
        </p:spPr>
        <p:txBody>
          <a:bodyPr wrap="square" lIns="0" tIns="0" rIns="0" bIns="0" rtlCol="0" anchor="t"/>
          <a:lstStyle/>
          <a:p>
            <a:pPr indent="0" marL="0">
              <a:lnSpc>
                <a:spcPct val="125000"/>
              </a:lnSpc>
              <a:buNone/>
            </a:pPr>
            <a:r>
              <a:rPr lang="en-US" sz="1250" dirty="0">
                <a:solidFill>
                  <a:srgbClr val="5B6A7D"/>
                </a:solidFill>
                <a:latin typeface="Trebuchet MS" pitchFamily="34" charset="0"/>
                <a:ea typeface="Trebuchet MS" pitchFamily="34" charset="-122"/>
                <a:cs typeface="Trebuchet MS" pitchFamily="34" charset="-120"/>
              </a:rPr>
              <a:t>Six short pieces, each drawn from a working paper. Each one stands on its own; this is the first. They are ordered so that every piece ends by raising the question the next one is called.</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WHAT CHANGED, AND WHAT DIDN’T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It is not that you are bad at this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a:t>
            </a:r>
            <a:endParaRPr lang="en-US" sz="1000" dirty="0"/>
          </a:p>
        </p:txBody>
      </p:sp>
      <p:sp>
        <p:nvSpPr>
          <p:cNvPr id="5" name="Text 3"/>
          <p:cNvSpPr txBox="1"/>
          <p:nvPr/>
        </p:nvSpPr>
        <p:spPr>
          <a:xfrm>
            <a:off x="621792" y="1783080"/>
            <a:ext cx="10945368" cy="12801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You open your phone and there is more worth reading than you can read, more worth checking than you can check, and more arriving while you decide. Most people experience that as a shortcoming of their own: they should be more disciplined, better at filtering, less distractible.</a:t>
            </a:r>
            <a:endParaRPr lang="en-US" sz="1500" dirty="0"/>
          </a:p>
        </p:txBody>
      </p:sp>
      <p:sp>
        <p:nvSpPr>
          <p:cNvPr id="6" name="pullout"/>
          <p:cNvSpPr/>
          <p:nvPr/>
        </p:nvSpPr>
        <p:spPr>
          <a:xfrm>
            <a:off x="621792" y="3429000"/>
            <a:ext cx="10945368" cy="1143000"/>
          </a:xfrm>
          <a:prstGeom prst="rect">
            <a:avLst/>
          </a:prstGeom>
          <a:solidFill>
            <a:srgbClr val="FFFFFF"/>
          </a:solidFill>
          <a:ln w="12700">
            <a:solidFill>
              <a:srgbClr val="E3DBD2"/>
            </a:solidFill>
            <a:prstDash val="solid"/>
          </a:ln>
        </p:spPr>
      </p:sp>
      <p:sp>
        <p:nvSpPr>
          <p:cNvPr id="7" name="pullout-edge"/>
          <p:cNvSpPr/>
          <p:nvPr/>
        </p:nvSpPr>
        <p:spPr>
          <a:xfrm>
            <a:off x="621792" y="3429000"/>
            <a:ext cx="64008" cy="1143000"/>
          </a:xfrm>
          <a:prstGeom prst="rect">
            <a:avLst/>
          </a:prstGeom>
          <a:solidFill>
            <a:srgbClr val="F47920"/>
          </a:solidFill>
          <a:ln/>
        </p:spPr>
      </p:sp>
      <p:sp>
        <p:nvSpPr>
          <p:cNvPr id="8" name="Text 6"/>
          <p:cNvSpPr txBox="1"/>
          <p:nvPr/>
        </p:nvSpPr>
        <p:spPr>
          <a:xfrm>
            <a:off x="1033272" y="3630168"/>
            <a:ext cx="10122408" cy="740664"/>
          </a:xfrm>
          <a:prstGeom prst="rect">
            <a:avLst/>
          </a:prstGeom>
          <a:noFill/>
          <a:ln/>
        </p:spPr>
        <p:txBody>
          <a:bodyPr wrap="square" lIns="0" tIns="0" rIns="0" bIns="0" rtlCol="0" anchor="ctr"/>
          <a:lstStyle/>
          <a:p>
            <a:pPr indent="0" marL="0">
              <a:lnSpc>
                <a:spcPct val="125000"/>
              </a:lnSpc>
              <a:buNone/>
            </a:pPr>
            <a:r>
              <a:rPr lang="en-US" sz="2400" dirty="0">
                <a:solidFill>
                  <a:srgbClr val="1B2838"/>
                </a:solidFill>
                <a:latin typeface="Georgia" pitchFamily="34" charset="0"/>
                <a:ea typeface="Georgia" pitchFamily="34" charset="-122"/>
                <a:cs typeface="Georgia" pitchFamily="34" charset="-120"/>
              </a:rPr>
              <a:t>It is not a shortcoming. It is arithmetic, and the arithmetic changed recently and sharply.</a:t>
            </a:r>
            <a:endParaRPr lang="en-US" sz="2400" dirty="0"/>
          </a:p>
        </p:txBody>
      </p:sp>
      <p:sp>
        <p:nvSpPr>
          <p:cNvPr id="9" name="Text 7"/>
          <p:cNvSpPr txBox="1"/>
          <p:nvPr/>
        </p:nvSpPr>
        <p:spPr>
          <a:xfrm>
            <a:off x="621792" y="484632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What follows is what changed, why the thing that did not change was never going to, and what happened the last two times a language technology outran the societies using it.</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WHAT CHANGED, AND WHAT DIDN’T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things got cheap</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2</a:t>
            </a:r>
            <a:endParaRPr lang="en-US" sz="1000" dirty="0"/>
          </a:p>
        </p:txBody>
      </p:sp>
      <p:sp>
        <p:nvSpPr>
          <p:cNvPr id="5" name="Text 3"/>
          <p:cNvSpPr txBox="1"/>
          <p:nvPr/>
        </p:nvSpPr>
        <p:spPr>
          <a:xfrm>
            <a:off x="621792" y="178308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For almost all of human history, putting words in front of people was expensive: time, labour, skill, materials. Three times something made it much cheaper, and each time it was a different thing that got cheaper.</a:t>
            </a:r>
            <a:endParaRPr lang="en-US" sz="1500" dirty="0"/>
          </a:p>
        </p:txBody>
      </p:sp>
      <p:sp>
        <p:nvSpPr>
          <p:cNvPr id="6" name="card-1"/>
          <p:cNvSpPr/>
          <p:nvPr/>
        </p:nvSpPr>
        <p:spPr>
          <a:xfrm>
            <a:off x="621792" y="2926080"/>
            <a:ext cx="3502152" cy="1737360"/>
          </a:xfrm>
          <a:prstGeom prst="rect">
            <a:avLst/>
          </a:prstGeom>
          <a:solidFill>
            <a:srgbClr val="FFFFFF"/>
          </a:solidFill>
          <a:ln w="12700">
            <a:solidFill>
              <a:srgbClr val="E3DBD2"/>
            </a:solidFill>
            <a:prstDash val="solid"/>
          </a:ln>
        </p:spPr>
      </p:sp>
      <p:sp>
        <p:nvSpPr>
          <p:cNvPr id="7" name="card-edge-1"/>
          <p:cNvSpPr/>
          <p:nvPr/>
        </p:nvSpPr>
        <p:spPr>
          <a:xfrm>
            <a:off x="621792" y="2926080"/>
            <a:ext cx="50292" cy="1737360"/>
          </a:xfrm>
          <a:prstGeom prst="rect">
            <a:avLst/>
          </a:prstGeom>
          <a:solidFill>
            <a:srgbClr val="F47920"/>
          </a:solidFill>
          <a:ln/>
        </p:spPr>
      </p:sp>
      <p:sp>
        <p:nvSpPr>
          <p:cNvPr id="8" name="Text 6"/>
          <p:cNvSpPr txBox="1"/>
          <p:nvPr/>
        </p:nvSpPr>
        <p:spPr>
          <a:xfrm>
            <a:off x="877824" y="3108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PRINTING</a:t>
            </a:r>
            <a:endParaRPr lang="en-US" sz="1400" dirty="0"/>
          </a:p>
        </p:txBody>
      </p:sp>
      <p:sp>
        <p:nvSpPr>
          <p:cNvPr id="9" name="Text 7"/>
          <p:cNvSpPr txBox="1"/>
          <p:nvPr/>
        </p:nvSpPr>
        <p:spPr>
          <a:xfrm>
            <a:off x="877824" y="3675888"/>
            <a:ext cx="3044952" cy="7772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Copying got cheap. Somebody still had to write it.</a:t>
            </a:r>
            <a:endParaRPr lang="en-US" sz="1250" dirty="0"/>
          </a:p>
        </p:txBody>
      </p:sp>
      <p:sp>
        <p:nvSpPr>
          <p:cNvPr id="10" name="card-2"/>
          <p:cNvSpPr/>
          <p:nvPr/>
        </p:nvSpPr>
        <p:spPr>
          <a:xfrm>
            <a:off x="4343400" y="2926080"/>
            <a:ext cx="3502152" cy="1737360"/>
          </a:xfrm>
          <a:prstGeom prst="rect">
            <a:avLst/>
          </a:prstGeom>
          <a:solidFill>
            <a:srgbClr val="FFFFFF"/>
          </a:solidFill>
          <a:ln w="12700">
            <a:solidFill>
              <a:srgbClr val="E3DBD2"/>
            </a:solidFill>
            <a:prstDash val="solid"/>
          </a:ln>
        </p:spPr>
      </p:sp>
      <p:sp>
        <p:nvSpPr>
          <p:cNvPr id="11" name="card-edge-2"/>
          <p:cNvSpPr/>
          <p:nvPr/>
        </p:nvSpPr>
        <p:spPr>
          <a:xfrm>
            <a:off x="4343400" y="2926080"/>
            <a:ext cx="50292" cy="1737360"/>
          </a:xfrm>
          <a:prstGeom prst="rect">
            <a:avLst/>
          </a:prstGeom>
          <a:solidFill>
            <a:srgbClr val="F47920"/>
          </a:solidFill>
          <a:ln/>
        </p:spPr>
      </p:sp>
      <p:sp>
        <p:nvSpPr>
          <p:cNvPr id="12" name="Text 10"/>
          <p:cNvSpPr txBox="1"/>
          <p:nvPr/>
        </p:nvSpPr>
        <p:spPr>
          <a:xfrm>
            <a:off x="4599432" y="3108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THE INTERNET</a:t>
            </a:r>
            <a:endParaRPr lang="en-US" sz="1400" dirty="0"/>
          </a:p>
        </p:txBody>
      </p:sp>
      <p:sp>
        <p:nvSpPr>
          <p:cNvPr id="13" name="Text 11"/>
          <p:cNvSpPr txBox="1"/>
          <p:nvPr/>
        </p:nvSpPr>
        <p:spPr>
          <a:xfrm>
            <a:off x="4599432" y="3675888"/>
            <a:ext cx="3044952" cy="7772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Sending got cheap. Somebody still had to write it.</a:t>
            </a:r>
            <a:endParaRPr lang="en-US" sz="1250" dirty="0"/>
          </a:p>
        </p:txBody>
      </p:sp>
      <p:sp>
        <p:nvSpPr>
          <p:cNvPr id="14" name="card-3"/>
          <p:cNvSpPr/>
          <p:nvPr/>
        </p:nvSpPr>
        <p:spPr>
          <a:xfrm>
            <a:off x="8065008" y="2926080"/>
            <a:ext cx="3502152" cy="1737360"/>
          </a:xfrm>
          <a:prstGeom prst="rect">
            <a:avLst/>
          </a:prstGeom>
          <a:solidFill>
            <a:srgbClr val="FFFFFF"/>
          </a:solidFill>
          <a:ln w="12700">
            <a:solidFill>
              <a:srgbClr val="E3DBD2"/>
            </a:solidFill>
            <a:prstDash val="solid"/>
          </a:ln>
        </p:spPr>
      </p:sp>
      <p:sp>
        <p:nvSpPr>
          <p:cNvPr id="15" name="card-edge-3"/>
          <p:cNvSpPr/>
          <p:nvPr/>
        </p:nvSpPr>
        <p:spPr>
          <a:xfrm>
            <a:off x="8065008" y="2926080"/>
            <a:ext cx="50292" cy="1737360"/>
          </a:xfrm>
          <a:prstGeom prst="rect">
            <a:avLst/>
          </a:prstGeom>
          <a:solidFill>
            <a:srgbClr val="F47920"/>
          </a:solidFill>
          <a:ln/>
        </p:spPr>
      </p:sp>
      <p:sp>
        <p:nvSpPr>
          <p:cNvPr id="16" name="Text 14"/>
          <p:cNvSpPr txBox="1"/>
          <p:nvPr/>
        </p:nvSpPr>
        <p:spPr>
          <a:xfrm>
            <a:off x="8321040" y="310896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GENERATIVE MODELS</a:t>
            </a:r>
            <a:endParaRPr lang="en-US" sz="1400" dirty="0"/>
          </a:p>
        </p:txBody>
      </p:sp>
      <p:sp>
        <p:nvSpPr>
          <p:cNvPr id="17" name="Text 15"/>
          <p:cNvSpPr txBox="1"/>
          <p:nvPr/>
        </p:nvSpPr>
        <p:spPr>
          <a:xfrm>
            <a:off x="8321040" y="3675888"/>
            <a:ext cx="3044952" cy="77724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Making it got cheap. This one is new in kind, not only in degree.</a:t>
            </a:r>
            <a:endParaRPr lang="en-US" sz="1250" dirty="0"/>
          </a:p>
        </p:txBody>
      </p:sp>
      <p:sp>
        <p:nvSpPr>
          <p:cNvPr id="18" name="Text 16"/>
          <p:cNvSpPr txBox="1"/>
          <p:nvPr/>
        </p:nvSpPr>
        <p:spPr>
          <a:xfrm>
            <a:off x="621792" y="489204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first two made it cheaper to move words somebody had written. The third makes the writing itself nearly free.</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WHAT CHANGED, AND WHAT DIDN’T   ·   CONTINUED</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Two measures, one stretch of time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2 / 2</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Two different kinds of quantity, drawn on separate axes on purpose.</a:t>
            </a:r>
            <a:endParaRPr lang="en-US" sz="1500" dirty="0"/>
          </a:p>
        </p:txBody>
      </p:sp>
      <p:sp>
        <p:nvSpPr>
          <p:cNvPr id="6" name="figure-card-1"/>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1" descr="/tmp/claude-0/-home-claude/840a28d2-2874-58f2-bea9-3fe61a55262a/scratchpad/attdeck/fig1.png">    </p:cNvPr>
          <p:cNvPicPr>
            <a:picLocks noChangeAspect="1"/>
          </p:cNvPicPr>
          <p:nvPr/>
        </p:nvPicPr>
        <p:blipFill>
          <a:blip r:embed="rId1"/>
          <a:stretch>
            <a:fillRect/>
          </a:stretch>
        </p:blipFill>
        <p:spPr>
          <a:xfrm>
            <a:off x="2436876" y="2724912"/>
            <a:ext cx="7315200" cy="31089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WHAT CHANGED, AND WHAT DIDN’T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part that did not change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3</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Attention runs on equipment shaped for a slower world. These are not character flaws.</a:t>
            </a:r>
            <a:endParaRPr lang="en-US" sz="1500" dirty="0"/>
          </a:p>
        </p:txBody>
      </p:sp>
      <p:sp>
        <p:nvSpPr>
          <p:cNvPr id="6" name="Text 4"/>
          <p:cNvSpPr txBox="1"/>
          <p:nvPr/>
        </p:nvSpPr>
        <p:spPr>
          <a:xfrm>
            <a:off x="621792" y="2423160"/>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01</a:t>
            </a:r>
            <a:endParaRPr lang="en-US" sz="1200" dirty="0"/>
          </a:p>
        </p:txBody>
      </p:sp>
      <p:sp>
        <p:nvSpPr>
          <p:cNvPr id="7" name="Text 5"/>
          <p:cNvSpPr txBox="1"/>
          <p:nvPr/>
        </p:nvSpPr>
        <p:spPr>
          <a:xfrm>
            <a:off x="1124712" y="2423160"/>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Emotionally charged things jump the queue.</a:t>
            </a:r>
            <a:endParaRPr lang="en-US" sz="1500" dirty="0"/>
          </a:p>
        </p:txBody>
      </p:sp>
      <p:sp>
        <p:nvSpPr>
          <p:cNvPr id="8" name="Text 6"/>
          <p:cNvSpPr txBox="1"/>
          <p:nvPr/>
        </p:nvSpPr>
        <p:spPr>
          <a:xfrm>
            <a:off x="1124712" y="2642616"/>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The fast, alarm-driven part responds before the slow, reflective part has been consulted.</a:t>
            </a:r>
            <a:endParaRPr lang="en-US" sz="1250" dirty="0"/>
          </a:p>
        </p:txBody>
      </p:sp>
      <p:sp>
        <p:nvSpPr>
          <p:cNvPr id="9" name="Text 7"/>
          <p:cNvSpPr txBox="1"/>
          <p:nvPr/>
        </p:nvSpPr>
        <p:spPr>
          <a:xfrm>
            <a:off x="621792" y="3172968"/>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02</a:t>
            </a:r>
            <a:endParaRPr lang="en-US" sz="1200" dirty="0"/>
          </a:p>
        </p:txBody>
      </p:sp>
      <p:sp>
        <p:nvSpPr>
          <p:cNvPr id="10" name="Text 8"/>
          <p:cNvSpPr txBox="1"/>
          <p:nvPr/>
        </p:nvSpPr>
        <p:spPr>
          <a:xfrm>
            <a:off x="1124712" y="3172968"/>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Quick payoffs get reinforced.</a:t>
            </a:r>
            <a:endParaRPr lang="en-US" sz="1500" dirty="0"/>
          </a:p>
        </p:txBody>
      </p:sp>
      <p:sp>
        <p:nvSpPr>
          <p:cNvPr id="11" name="Text 9"/>
          <p:cNvSpPr txBox="1"/>
          <p:nvPr/>
        </p:nvSpPr>
        <p:spPr>
          <a:xfrm>
            <a:off x="1124712" y="3392424"/>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Systems built to hold attention are built on exactly the loop that rewards reflex over reflection.</a:t>
            </a:r>
            <a:endParaRPr lang="en-US" sz="1250" dirty="0"/>
          </a:p>
        </p:txBody>
      </p:sp>
      <p:sp>
        <p:nvSpPr>
          <p:cNvPr id="12" name="Text 10"/>
          <p:cNvSpPr txBox="1"/>
          <p:nvPr/>
        </p:nvSpPr>
        <p:spPr>
          <a:xfrm>
            <a:off x="621792" y="3922776"/>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03</a:t>
            </a:r>
            <a:endParaRPr lang="en-US" sz="1200" dirty="0"/>
          </a:p>
        </p:txBody>
      </p:sp>
      <p:sp>
        <p:nvSpPr>
          <p:cNvPr id="13" name="Text 11"/>
          <p:cNvSpPr txBox="1"/>
          <p:nvPr/>
        </p:nvSpPr>
        <p:spPr>
          <a:xfrm>
            <a:off x="1124712" y="3922776"/>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Careful thinking gets tired.</a:t>
            </a:r>
            <a:endParaRPr lang="en-US" sz="1500" dirty="0"/>
          </a:p>
        </p:txBody>
      </p:sp>
      <p:sp>
        <p:nvSpPr>
          <p:cNvPr id="14" name="Text 12"/>
          <p:cNvSpPr txBox="1"/>
          <p:nvPr/>
        </p:nvSpPr>
        <p:spPr>
          <a:xfrm>
            <a:off x="1124712" y="4142232"/>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The reflective part is slow and expensive to run. Worn out, people fall back on rules of thumb.</a:t>
            </a:r>
            <a:endParaRPr lang="en-US" sz="1250" dirty="0"/>
          </a:p>
        </p:txBody>
      </p:sp>
      <p:sp>
        <p:nvSpPr>
          <p:cNvPr id="15" name="Text 13"/>
          <p:cNvSpPr txBox="1"/>
          <p:nvPr/>
        </p:nvSpPr>
        <p:spPr>
          <a:xfrm>
            <a:off x="621792" y="4672584"/>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04</a:t>
            </a:r>
            <a:endParaRPr lang="en-US" sz="1200" dirty="0"/>
          </a:p>
        </p:txBody>
      </p:sp>
      <p:sp>
        <p:nvSpPr>
          <p:cNvPr id="16" name="Text 14"/>
          <p:cNvSpPr txBox="1"/>
          <p:nvPr/>
        </p:nvSpPr>
        <p:spPr>
          <a:xfrm>
            <a:off x="1124712" y="4672584"/>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Switching costs more than it looks.</a:t>
            </a:r>
            <a:endParaRPr lang="en-US" sz="1500" dirty="0"/>
          </a:p>
        </p:txBody>
      </p:sp>
      <p:sp>
        <p:nvSpPr>
          <p:cNvPr id="17" name="Text 15"/>
          <p:cNvSpPr txBox="1"/>
          <p:nvPr/>
        </p:nvSpPr>
        <p:spPr>
          <a:xfrm>
            <a:off x="1124712" y="4892040"/>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Constant interruption erodes the working memory that sustained reasoning depends on.</a:t>
            </a:r>
            <a:endParaRPr lang="en-US" sz="1250" dirty="0"/>
          </a:p>
        </p:txBody>
      </p:sp>
      <p:sp>
        <p:nvSpPr>
          <p:cNvPr id="18" name="Text 16"/>
          <p:cNvSpPr txBox="1"/>
          <p:nvPr/>
        </p:nvSpPr>
        <p:spPr>
          <a:xfrm>
            <a:off x="621792" y="5422392"/>
            <a:ext cx="411480" cy="274320"/>
          </a:xfrm>
          <a:prstGeom prst="rect">
            <a:avLst/>
          </a:prstGeom>
          <a:noFill/>
          <a:ln/>
        </p:spPr>
        <p:txBody>
          <a:bodyPr wrap="square" lIns="0" tIns="0" rIns="0" bIns="0" rtlCol="0" anchor="ctr"/>
          <a:lstStyle/>
          <a:p>
            <a:pPr indent="0" marL="0">
              <a:buNone/>
            </a:pPr>
            <a:r>
              <a:rPr lang="en-US" sz="1200" b="1" dirty="0">
                <a:solidFill>
                  <a:srgbClr val="C0490A"/>
                </a:solidFill>
                <a:latin typeface="Trebuchet MS" pitchFamily="34" charset="0"/>
                <a:ea typeface="Trebuchet MS" pitchFamily="34" charset="-122"/>
                <a:cs typeface="Trebuchet MS" pitchFamily="34" charset="-120"/>
              </a:rPr>
              <a:t>05</a:t>
            </a:r>
            <a:endParaRPr lang="en-US" sz="1200" dirty="0"/>
          </a:p>
        </p:txBody>
      </p:sp>
      <p:sp>
        <p:nvSpPr>
          <p:cNvPr id="19" name="Text 17"/>
          <p:cNvSpPr txBox="1"/>
          <p:nvPr/>
        </p:nvSpPr>
        <p:spPr>
          <a:xfrm>
            <a:off x="1124712" y="5422392"/>
            <a:ext cx="1044244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A narrow view feels like a clear one.</a:t>
            </a:r>
            <a:endParaRPr lang="en-US" sz="1500" dirty="0"/>
          </a:p>
        </p:txBody>
      </p:sp>
      <p:sp>
        <p:nvSpPr>
          <p:cNvPr id="20" name="Text 18"/>
          <p:cNvSpPr txBox="1"/>
          <p:nvPr/>
        </p:nvSpPr>
        <p:spPr>
          <a:xfrm>
            <a:off x="1124712" y="5641848"/>
            <a:ext cx="10442448" cy="566928"/>
          </a:xfrm>
          <a:prstGeom prst="rect">
            <a:avLst/>
          </a:prstGeom>
          <a:noFill/>
          <a:ln/>
        </p:spPr>
        <p:txBody>
          <a:bodyPr wrap="square" lIns="0" tIns="0" rIns="0" bIns="0" rtlCol="0" anchor="ctr"/>
          <a:lstStyle/>
          <a:p>
            <a:pPr indent="0" marL="0">
              <a:lnSpc>
                <a:spcPct val="120000"/>
              </a:lnSpc>
              <a:buNone/>
            </a:pPr>
            <a:r>
              <a:rPr lang="en-US" sz="1250" dirty="0">
                <a:solidFill>
                  <a:srgbClr val="5B6A7D"/>
                </a:solidFill>
                <a:latin typeface="Trebuchet MS" pitchFamily="34" charset="0"/>
                <a:ea typeface="Trebuchet MS" pitchFamily="34" charset="-122"/>
                <a:cs typeface="Trebuchet MS" pitchFamily="34" charset="-120"/>
              </a:rPr>
              <a:t>When what reaches you has been selected for you, the result only resembles clarity.</a:t>
            </a:r>
            <a:endParaRPr lang="en-US" sz="12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ONE   ·   WHAT CHANGED, AND WHAT DIDN’T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The bottleneck moved</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4</a:t>
            </a:r>
            <a:endParaRPr lang="en-US" sz="1000" dirty="0"/>
          </a:p>
        </p:txBody>
      </p:sp>
      <p:sp>
        <p:nvSpPr>
          <p:cNvPr id="5" name="Text 3"/>
          <p:cNvSpPr txBox="1"/>
          <p:nvPr/>
        </p:nvSpPr>
        <p:spPr>
          <a:xfrm>
            <a:off x="621792" y="17830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For most of history the hard part was producing language, and that effort was a kind of filter. Not a good one, but a real one: it limited how fast anything could spread, including the things that should not have.</a:t>
            </a:r>
            <a:endParaRPr lang="en-US" sz="1500" dirty="0"/>
          </a:p>
        </p:txBody>
      </p:sp>
      <p:sp>
        <p:nvSpPr>
          <p:cNvPr id="6" name="accent-edge"/>
          <p:cNvSpPr/>
          <p:nvPr/>
        </p:nvSpPr>
        <p:spPr>
          <a:xfrm>
            <a:off x="621792" y="2834640"/>
            <a:ext cx="64008" cy="868680"/>
          </a:xfrm>
          <a:prstGeom prst="rect">
            <a:avLst/>
          </a:prstGeom>
          <a:solidFill>
            <a:srgbClr val="F47920"/>
          </a:solidFill>
          <a:ln/>
        </p:spPr>
      </p:sp>
      <p:sp>
        <p:nvSpPr>
          <p:cNvPr id="7" name="Text 5"/>
          <p:cNvSpPr txBox="1"/>
          <p:nvPr/>
        </p:nvSpPr>
        <p:spPr>
          <a:xfrm>
            <a:off x="1033272" y="2834640"/>
            <a:ext cx="10058400" cy="868680"/>
          </a:xfrm>
          <a:prstGeom prst="rect">
            <a:avLst/>
          </a:prstGeom>
          <a:noFill/>
          <a:ln/>
        </p:spPr>
        <p:txBody>
          <a:bodyPr wrap="square" lIns="0" tIns="0" rIns="0" bIns="0" rtlCol="0" anchor="ctr"/>
          <a:lstStyle/>
          <a:p>
            <a:pPr indent="0" marL="0">
              <a:buNone/>
            </a:pPr>
            <a:r>
              <a:rPr lang="en-US" sz="2600" dirty="0">
                <a:solidFill>
                  <a:srgbClr val="FFFFFF"/>
                </a:solidFill>
                <a:latin typeface="Georgia" pitchFamily="34" charset="0"/>
                <a:ea typeface="Georgia" pitchFamily="34" charset="-122"/>
                <a:cs typeface="Georgia" pitchFamily="34" charset="-120"/>
              </a:rPr>
              <a:t>That filter is gone. The hard part is now on the other side.</a:t>
            </a:r>
            <a:endParaRPr lang="en-US" sz="2600" dirty="0"/>
          </a:p>
        </p:txBody>
      </p:sp>
      <p:sp>
        <p:nvSpPr>
          <p:cNvPr id="8" name="Text 6"/>
          <p:cNvSpPr txBox="1"/>
          <p:nvPr/>
        </p:nvSpPr>
        <p:spPr>
          <a:xfrm>
            <a:off x="621792" y="388620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Which matters, because when attention is the scarce thing, a predictable sort of material wins. Not the best material: the material best adapted to a shortage of attention.</a:t>
            </a:r>
            <a:endParaRPr lang="en-US" sz="1500" dirty="0"/>
          </a:p>
        </p:txBody>
      </p:sp>
      <p:sp>
        <p:nvSpPr>
          <p:cNvPr id="9" name="card-1"/>
          <p:cNvSpPr/>
          <p:nvPr/>
        </p:nvSpPr>
        <p:spPr>
          <a:xfrm>
            <a:off x="621792" y="4800600"/>
            <a:ext cx="2571750" cy="1280160"/>
          </a:xfrm>
          <a:prstGeom prst="rect">
            <a:avLst/>
          </a:prstGeom>
          <a:solidFill>
            <a:srgbClr val="2A3D54"/>
          </a:solidFill>
          <a:ln w="12700">
            <a:solidFill>
              <a:srgbClr val="3C5068"/>
            </a:solidFill>
            <a:prstDash val="solid"/>
          </a:ln>
        </p:spPr>
      </p:sp>
      <p:sp>
        <p:nvSpPr>
          <p:cNvPr id="10" name="card-edge-1"/>
          <p:cNvSpPr/>
          <p:nvPr/>
        </p:nvSpPr>
        <p:spPr>
          <a:xfrm>
            <a:off x="621792" y="4800600"/>
            <a:ext cx="50292" cy="1280160"/>
          </a:xfrm>
          <a:prstGeom prst="rect">
            <a:avLst/>
          </a:prstGeom>
          <a:solidFill>
            <a:srgbClr val="F47920"/>
          </a:solidFill>
          <a:ln/>
        </p:spPr>
      </p:sp>
      <p:sp>
        <p:nvSpPr>
          <p:cNvPr id="11" name="Text 9"/>
          <p:cNvSpPr txBox="1"/>
          <p:nvPr/>
        </p:nvSpPr>
        <p:spPr>
          <a:xfrm>
            <a:off x="877824" y="4983480"/>
            <a:ext cx="2114550" cy="475488"/>
          </a:xfrm>
          <a:prstGeom prst="rect">
            <a:avLst/>
          </a:prstGeom>
          <a:noFill/>
          <a:ln/>
        </p:spPr>
        <p:txBody>
          <a:bodyPr wrap="square" lIns="0" tIns="0" rIns="0" bIns="0" rtlCol="0" anchor="t"/>
          <a:lstStyle/>
          <a:p>
            <a:pPr indent="0" marL="0">
              <a:buNone/>
            </a:pPr>
            <a:r>
              <a:rPr lang="en-US" sz="1250" b="1" dirty="0">
                <a:solidFill>
                  <a:srgbClr val="FFFFFF"/>
                </a:solidFill>
                <a:latin typeface="Georgia" pitchFamily="34" charset="0"/>
                <a:ea typeface="Georgia" pitchFamily="34" charset="-122"/>
                <a:cs typeface="Georgia" pitchFamily="34" charset="-120"/>
              </a:rPr>
              <a:t>PROVOCATIVE BEATS TRUE</a:t>
            </a:r>
            <a:endParaRPr lang="en-US" sz="1250" dirty="0"/>
          </a:p>
        </p:txBody>
      </p:sp>
      <p:sp>
        <p:nvSpPr>
          <p:cNvPr id="12" name="Text 10"/>
          <p:cNvSpPr txBox="1"/>
          <p:nvPr/>
        </p:nvSpPr>
        <p:spPr>
          <a:xfrm>
            <a:off x="877824" y="5477256"/>
            <a:ext cx="2114550" cy="393192"/>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Reacting is cheaper than checking.</a:t>
            </a:r>
            <a:endParaRPr lang="en-US" sz="1250" dirty="0"/>
          </a:p>
        </p:txBody>
      </p:sp>
      <p:sp>
        <p:nvSpPr>
          <p:cNvPr id="13" name="card-2"/>
          <p:cNvSpPr/>
          <p:nvPr/>
        </p:nvSpPr>
        <p:spPr>
          <a:xfrm>
            <a:off x="3412998" y="4800600"/>
            <a:ext cx="2571750" cy="1280160"/>
          </a:xfrm>
          <a:prstGeom prst="rect">
            <a:avLst/>
          </a:prstGeom>
          <a:solidFill>
            <a:srgbClr val="2A3D54"/>
          </a:solidFill>
          <a:ln w="12700">
            <a:solidFill>
              <a:srgbClr val="3C5068"/>
            </a:solidFill>
            <a:prstDash val="solid"/>
          </a:ln>
        </p:spPr>
      </p:sp>
      <p:sp>
        <p:nvSpPr>
          <p:cNvPr id="14" name="card-edge-2"/>
          <p:cNvSpPr/>
          <p:nvPr/>
        </p:nvSpPr>
        <p:spPr>
          <a:xfrm>
            <a:off x="3412998" y="4800600"/>
            <a:ext cx="50292" cy="1280160"/>
          </a:xfrm>
          <a:prstGeom prst="rect">
            <a:avLst/>
          </a:prstGeom>
          <a:solidFill>
            <a:srgbClr val="F47920"/>
          </a:solidFill>
          <a:ln/>
        </p:spPr>
      </p:sp>
      <p:sp>
        <p:nvSpPr>
          <p:cNvPr id="15" name="Text 13"/>
          <p:cNvSpPr txBox="1"/>
          <p:nvPr/>
        </p:nvSpPr>
        <p:spPr>
          <a:xfrm>
            <a:off x="3669030" y="4983480"/>
            <a:ext cx="2114550" cy="475488"/>
          </a:xfrm>
          <a:prstGeom prst="rect">
            <a:avLst/>
          </a:prstGeom>
          <a:noFill/>
          <a:ln/>
        </p:spPr>
        <p:txBody>
          <a:bodyPr wrap="square" lIns="0" tIns="0" rIns="0" bIns="0" rtlCol="0" anchor="t"/>
          <a:lstStyle/>
          <a:p>
            <a:pPr indent="0" marL="0">
              <a:buNone/>
            </a:pPr>
            <a:r>
              <a:rPr lang="en-US" sz="1250" b="1" dirty="0">
                <a:solidFill>
                  <a:srgbClr val="FFFFFF"/>
                </a:solidFill>
                <a:latin typeface="Georgia" pitchFamily="34" charset="0"/>
                <a:ea typeface="Georgia" pitchFamily="34" charset="-122"/>
                <a:cs typeface="Georgia" pitchFamily="34" charset="-120"/>
              </a:rPr>
              <a:t>SIMPLE BEATS NUANCED</a:t>
            </a:r>
            <a:endParaRPr lang="en-US" sz="1250" dirty="0"/>
          </a:p>
        </p:txBody>
      </p:sp>
      <p:sp>
        <p:nvSpPr>
          <p:cNvPr id="16" name="Text 14"/>
          <p:cNvSpPr txBox="1"/>
          <p:nvPr/>
        </p:nvSpPr>
        <p:spPr>
          <a:xfrm>
            <a:off x="3669030" y="5477256"/>
            <a:ext cx="2114550" cy="393192"/>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Nuance costs the reader something.</a:t>
            </a:r>
            <a:endParaRPr lang="en-US" sz="1250" dirty="0"/>
          </a:p>
        </p:txBody>
      </p:sp>
      <p:sp>
        <p:nvSpPr>
          <p:cNvPr id="17" name="card-3"/>
          <p:cNvSpPr/>
          <p:nvPr/>
        </p:nvSpPr>
        <p:spPr>
          <a:xfrm>
            <a:off x="6204204" y="4800600"/>
            <a:ext cx="2571750" cy="1280160"/>
          </a:xfrm>
          <a:prstGeom prst="rect">
            <a:avLst/>
          </a:prstGeom>
          <a:solidFill>
            <a:srgbClr val="2A3D54"/>
          </a:solidFill>
          <a:ln w="12700">
            <a:solidFill>
              <a:srgbClr val="3C5068"/>
            </a:solidFill>
            <a:prstDash val="solid"/>
          </a:ln>
        </p:spPr>
      </p:sp>
      <p:sp>
        <p:nvSpPr>
          <p:cNvPr id="18" name="card-edge-3"/>
          <p:cNvSpPr/>
          <p:nvPr/>
        </p:nvSpPr>
        <p:spPr>
          <a:xfrm>
            <a:off x="6204204" y="4800600"/>
            <a:ext cx="50292" cy="1280160"/>
          </a:xfrm>
          <a:prstGeom prst="rect">
            <a:avLst/>
          </a:prstGeom>
          <a:solidFill>
            <a:srgbClr val="F47920"/>
          </a:solidFill>
          <a:ln/>
        </p:spPr>
      </p:sp>
      <p:sp>
        <p:nvSpPr>
          <p:cNvPr id="19" name="Text 17"/>
          <p:cNvSpPr txBox="1"/>
          <p:nvPr/>
        </p:nvSpPr>
        <p:spPr>
          <a:xfrm>
            <a:off x="6460236" y="4983480"/>
            <a:ext cx="2114550" cy="475488"/>
          </a:xfrm>
          <a:prstGeom prst="rect">
            <a:avLst/>
          </a:prstGeom>
          <a:noFill/>
          <a:ln/>
        </p:spPr>
        <p:txBody>
          <a:bodyPr wrap="square" lIns="0" tIns="0" rIns="0" bIns="0" rtlCol="0" anchor="t"/>
          <a:lstStyle/>
          <a:p>
            <a:pPr indent="0" marL="0">
              <a:buNone/>
            </a:pPr>
            <a:r>
              <a:rPr lang="en-US" sz="1250" b="1" dirty="0">
                <a:solidFill>
                  <a:srgbClr val="FFFFFF"/>
                </a:solidFill>
                <a:latin typeface="Georgia" pitchFamily="34" charset="0"/>
                <a:ea typeface="Georgia" pitchFamily="34" charset="-122"/>
                <a:cs typeface="Georgia" pitchFamily="34" charset="-120"/>
              </a:rPr>
              <a:t>TRIBAL BEATS THOUGHTFUL</a:t>
            </a:r>
            <a:endParaRPr lang="en-US" sz="1250" dirty="0"/>
          </a:p>
        </p:txBody>
      </p:sp>
      <p:sp>
        <p:nvSpPr>
          <p:cNvPr id="20" name="Text 18"/>
          <p:cNvSpPr txBox="1"/>
          <p:nvPr/>
        </p:nvSpPr>
        <p:spPr>
          <a:xfrm>
            <a:off x="6460236" y="5477256"/>
            <a:ext cx="2114550" cy="393192"/>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Recognising your side is instant.</a:t>
            </a:r>
            <a:endParaRPr lang="en-US" sz="1250" dirty="0"/>
          </a:p>
        </p:txBody>
      </p:sp>
      <p:sp>
        <p:nvSpPr>
          <p:cNvPr id="21" name="card-4"/>
          <p:cNvSpPr/>
          <p:nvPr/>
        </p:nvSpPr>
        <p:spPr>
          <a:xfrm>
            <a:off x="8995410" y="4800600"/>
            <a:ext cx="2571750" cy="1280160"/>
          </a:xfrm>
          <a:prstGeom prst="rect">
            <a:avLst/>
          </a:prstGeom>
          <a:solidFill>
            <a:srgbClr val="2A3D54"/>
          </a:solidFill>
          <a:ln w="12700">
            <a:solidFill>
              <a:srgbClr val="3C5068"/>
            </a:solidFill>
            <a:prstDash val="solid"/>
          </a:ln>
        </p:spPr>
      </p:sp>
      <p:sp>
        <p:nvSpPr>
          <p:cNvPr id="22" name="card-edge-4"/>
          <p:cNvSpPr/>
          <p:nvPr/>
        </p:nvSpPr>
        <p:spPr>
          <a:xfrm>
            <a:off x="8995410" y="4800600"/>
            <a:ext cx="50292" cy="1280160"/>
          </a:xfrm>
          <a:prstGeom prst="rect">
            <a:avLst/>
          </a:prstGeom>
          <a:solidFill>
            <a:srgbClr val="F47920"/>
          </a:solidFill>
          <a:ln/>
        </p:spPr>
      </p:sp>
      <p:sp>
        <p:nvSpPr>
          <p:cNvPr id="23" name="Text 21"/>
          <p:cNvSpPr txBox="1"/>
          <p:nvPr/>
        </p:nvSpPr>
        <p:spPr>
          <a:xfrm>
            <a:off x="9251442" y="4983480"/>
            <a:ext cx="2114550" cy="475488"/>
          </a:xfrm>
          <a:prstGeom prst="rect">
            <a:avLst/>
          </a:prstGeom>
          <a:noFill/>
          <a:ln/>
        </p:spPr>
        <p:txBody>
          <a:bodyPr wrap="square" lIns="0" tIns="0" rIns="0" bIns="0" rtlCol="0" anchor="t"/>
          <a:lstStyle/>
          <a:p>
            <a:pPr indent="0" marL="0">
              <a:buNone/>
            </a:pPr>
            <a:r>
              <a:rPr lang="en-US" sz="1250" b="1" dirty="0">
                <a:solidFill>
                  <a:srgbClr val="FFFFFF"/>
                </a:solidFill>
                <a:latin typeface="Georgia" pitchFamily="34" charset="0"/>
                <a:ea typeface="Georgia" pitchFamily="34" charset="-122"/>
                <a:cs typeface="Georgia" pitchFamily="34" charset="-120"/>
              </a:rPr>
              <a:t>CONFIDENT BEATS CAREFUL</a:t>
            </a:r>
            <a:endParaRPr lang="en-US" sz="1250" dirty="0"/>
          </a:p>
        </p:txBody>
      </p:sp>
      <p:sp>
        <p:nvSpPr>
          <p:cNvPr id="24" name="Text 22"/>
          <p:cNvSpPr txBox="1"/>
          <p:nvPr/>
        </p:nvSpPr>
        <p:spPr>
          <a:xfrm>
            <a:off x="9251442" y="5477256"/>
            <a:ext cx="2114550" cy="393192"/>
          </a:xfrm>
          <a:prstGeom prst="rect">
            <a:avLst/>
          </a:prstGeom>
          <a:noFill/>
          <a:ln/>
        </p:spPr>
        <p:txBody>
          <a:bodyPr wrap="square" lIns="0" tIns="0" rIns="0" bIns="0" rtlCol="0" anchor="t"/>
          <a:lstStyle/>
          <a:p>
            <a:pPr indent="0" marL="0">
              <a:lnSpc>
                <a:spcPct val="122000"/>
              </a:lnSpc>
              <a:buNone/>
            </a:pPr>
            <a:r>
              <a:rPr lang="en-US" sz="1250" dirty="0">
                <a:solidFill>
                  <a:srgbClr val="B9C4D0"/>
                </a:solidFill>
                <a:latin typeface="Trebuchet MS" pitchFamily="34" charset="0"/>
                <a:ea typeface="Trebuchet MS" pitchFamily="34" charset="-122"/>
                <a:cs typeface="Trebuchet MS" pitchFamily="34" charset="-120"/>
              </a:rPr>
              <a:t>Certainty reads as competence.</a:t>
            </a:r>
            <a:endParaRPr lang="en-US" sz="12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IT HAS HAPPENED BEFORE</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A pattern with six steps</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5</a:t>
            </a:r>
            <a:endParaRPr lang="en-US" sz="1000" dirty="0"/>
          </a:p>
        </p:txBody>
      </p:sp>
      <p:sp>
        <p:nvSpPr>
          <p:cNvPr id="5" name="Text 3"/>
          <p:cNvSpPr txBox="1"/>
          <p:nvPr/>
        </p:nvSpPr>
        <p:spPr>
          <a:xfrm>
            <a:off x="621792" y="1783080"/>
            <a:ext cx="10945368" cy="6858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same sequence has run all the way through twice: in Europe after the printing press, and in Myanmar after the smartphone. Both follow.</a:t>
            </a:r>
            <a:endParaRPr lang="en-US" sz="1500" dirty="0"/>
          </a:p>
        </p:txBody>
      </p:sp>
      <p:sp>
        <p:nvSpPr>
          <p:cNvPr id="6" name="figure-card-2"/>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2" descr="/tmp/claude-0/-home-claude/840a28d2-2874-58f2-bea9-3fe61a55262a/scratchpad/attdeck/fig2.png">    </p:cNvPr>
          <p:cNvPicPr>
            <a:picLocks noChangeAspect="1"/>
          </p:cNvPicPr>
          <p:nvPr/>
        </p:nvPicPr>
        <p:blipFill>
          <a:blip r:embed="rId1"/>
          <a:stretch>
            <a:fillRect/>
          </a:stretch>
        </p:blipFill>
        <p:spPr>
          <a:xfrm>
            <a:off x="2363724" y="2724912"/>
            <a:ext cx="7461504" cy="310896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IT HAS HAPPENED BEFORE</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1486, and a book</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6</a:t>
            </a:r>
            <a:endParaRPr lang="en-US" sz="1000" dirty="0"/>
          </a:p>
        </p:txBody>
      </p:sp>
      <p:sp>
        <p:nvSpPr>
          <p:cNvPr id="5" name="Text 3"/>
          <p:cNvSpPr txBox="1"/>
          <p:nvPr/>
        </p:nvSpPr>
        <p:spPr>
          <a:xfrm>
            <a:off x="621792" y="1783080"/>
            <a:ext cx="10945368" cy="10972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An inquisitor named Heinrich Kramer published a manual for identifying and prosecuting witches. Before the press, a text like that would have circulated among a small circle of clergy and stayed there. Between 1487 and 1520 it went through 28 editions and probably put fifteen to thirty thousand copies into circulation, becoming an authority in Catholic and Protestant regions alike.</a:t>
            </a:r>
            <a:endParaRPr lang="en-US" sz="1500" dirty="0"/>
          </a:p>
        </p:txBody>
      </p:sp>
      <p:sp>
        <p:nvSpPr>
          <p:cNvPr id="6" name="Text 4"/>
          <p:cNvSpPr txBox="1"/>
          <p:nvPr/>
        </p:nvSpPr>
        <p:spPr>
          <a:xfrm>
            <a:off x="621792" y="301752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What had been local superstition became something closer to a shared European account of what was real, and that account was used to justify around 110,000 trials and, by the paper’s figures, forty to sixty thousand executions, mostly of women, over the two centuries that followed.</a:t>
            </a:r>
            <a:endParaRPr lang="en-US" sz="1500" dirty="0"/>
          </a:p>
        </p:txBody>
      </p:sp>
      <p:sp>
        <p:nvSpPr>
          <p:cNvPr id="7" name="did-not-block"/>
          <p:cNvSpPr/>
          <p:nvPr/>
        </p:nvSpPr>
        <p:spPr>
          <a:xfrm>
            <a:off x="621792" y="4160520"/>
            <a:ext cx="10945368" cy="1737360"/>
          </a:xfrm>
          <a:prstGeom prst="rect">
            <a:avLst/>
          </a:prstGeom>
          <a:solidFill>
            <a:srgbClr val="F7E4D7"/>
          </a:solidFill>
          <a:ln w="19050">
            <a:solidFill>
              <a:srgbClr val="C0490A"/>
            </a:solidFill>
            <a:prstDash val="solid"/>
          </a:ln>
        </p:spPr>
      </p:sp>
      <p:sp>
        <p:nvSpPr>
          <p:cNvPr id="8" name="Text 6"/>
          <p:cNvSpPr txBox="1"/>
          <p:nvPr/>
        </p:nvSpPr>
        <p:spPr>
          <a:xfrm>
            <a:off x="1005840" y="4343400"/>
            <a:ext cx="10177272" cy="274320"/>
          </a:xfrm>
          <a:prstGeom prst="rect">
            <a:avLst/>
          </a:prstGeom>
          <a:noFill/>
          <a:ln/>
        </p:spPr>
        <p:txBody>
          <a:bodyPr wrap="square" lIns="0" tIns="0" rIns="0" bIns="0" rtlCol="0" anchor="ctr"/>
          <a:lstStyle/>
          <a:p>
            <a:pPr indent="0" marL="0">
              <a:buNone/>
            </a:pPr>
            <a:r>
              <a:rPr lang="en-US" sz="1050" b="1" spc="200" kern="0" dirty="0">
                <a:solidFill>
                  <a:srgbClr val="C0490A"/>
                </a:solidFill>
                <a:latin typeface="Trebuchet MS" pitchFamily="34" charset="0"/>
                <a:ea typeface="Trebuchet MS" pitchFamily="34" charset="-122"/>
                <a:cs typeface="Trebuchet MS" pitchFamily="34" charset="-120"/>
              </a:rPr>
              <a:t>WHAT THE PAPER SAYS THE BOOK DID NOT DO</a:t>
            </a:r>
            <a:endParaRPr lang="en-US" sz="1050" dirty="0"/>
          </a:p>
        </p:txBody>
      </p:sp>
      <p:sp>
        <p:nvSpPr>
          <p:cNvPr id="9" name="Text 7"/>
          <p:cNvSpPr txBox="1"/>
          <p:nvPr/>
        </p:nvSpPr>
        <p:spPr>
          <a:xfrm>
            <a:off x="1005840" y="4672584"/>
            <a:ext cx="10177272" cy="896112"/>
          </a:xfrm>
          <a:prstGeom prst="rect">
            <a:avLst/>
          </a:prstGeom>
          <a:noFill/>
          <a:ln/>
        </p:spPr>
        <p:txBody>
          <a:bodyPr wrap="square" lIns="0" tIns="0" rIns="0" bIns="0" rtlCol="0" anchor="t"/>
          <a:lstStyle/>
          <a:p>
            <a:pPr indent="0" marL="0">
              <a:lnSpc>
                <a:spcPct val="125000"/>
              </a:lnSpc>
              <a:buNone/>
            </a:pPr>
            <a:r>
              <a:rPr lang="en-US" sz="1700" dirty="0">
                <a:solidFill>
                  <a:srgbClr val="1B2838"/>
                </a:solidFill>
                <a:latin typeface="Georgia" pitchFamily="34" charset="0"/>
                <a:ea typeface="Georgia" pitchFamily="34" charset="-122"/>
                <a:cs typeface="Georgia" pitchFamily="34" charset="-120"/>
              </a:rPr>
              <a:t>It did not create misogyny, and it did not create fear of the occult. Both were already there. What the press did was amplify them to a degree that earlier societies had no way to sustain.</a:t>
            </a:r>
            <a:endParaRPr lang="en-US" sz="17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IT HAS HAPPENED BEFORE</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2014, and a phone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7</a:t>
            </a:r>
            <a:endParaRPr lang="en-US" sz="1000" dirty="0"/>
          </a:p>
        </p:txBody>
      </p:sp>
      <p:sp>
        <p:nvSpPr>
          <p:cNvPr id="5" name="Text 3"/>
          <p:cNvSpPr txBox="1"/>
          <p:nvPr/>
        </p:nvSpPr>
        <p:spPr>
          <a:xfrm>
            <a:off x="621792" y="178308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Myanmar in 2014 had almost no internet. Within a few years the price of a SIM card collapsed and tens of millions came online at once. For a great many of them one platform was not part of the internet; it was the internet: news, identity, community.</a:t>
            </a:r>
            <a:endParaRPr lang="en-US" sz="1500" dirty="0"/>
          </a:p>
        </p:txBody>
      </p:sp>
      <p:sp>
        <p:nvSpPr>
          <p:cNvPr id="6" name="Text 4"/>
          <p:cNvSpPr txBox="1"/>
          <p:nvPr/>
        </p:nvSpPr>
        <p:spPr>
          <a:xfrm>
            <a:off x="621792" y="2880360"/>
            <a:ext cx="10945368" cy="13716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Into that arrived a coordinated campaign casting the Rohingya, a Muslim minority, as an invading and existential threat. Feeds ranked by engagement carried the most inflammatory version of any claim furthest. A new shared account of reality formed, in which a minority moved from being other people to being enemies. What followed was a campaign of ethnic cleansing; the UN fact-finding mission reported in 2018 that nearly 725,000 Rohingya had fled to Bangladesh, and cited an estimate of up to ten thousand deaths, which it judged a conservative one.</a:t>
            </a:r>
            <a:endParaRPr lang="en-US" sz="1500" dirty="0"/>
          </a:p>
        </p:txBody>
      </p:sp>
      <p:sp>
        <p:nvSpPr>
          <p:cNvPr id="7" name="did-not-block"/>
          <p:cNvSpPr/>
          <p:nvPr/>
        </p:nvSpPr>
        <p:spPr>
          <a:xfrm>
            <a:off x="621792" y="4370832"/>
            <a:ext cx="10945368" cy="1691640"/>
          </a:xfrm>
          <a:prstGeom prst="rect">
            <a:avLst/>
          </a:prstGeom>
          <a:solidFill>
            <a:srgbClr val="F7E4D7"/>
          </a:solidFill>
          <a:ln w="19050">
            <a:solidFill>
              <a:srgbClr val="C0490A"/>
            </a:solidFill>
            <a:prstDash val="solid"/>
          </a:ln>
        </p:spPr>
      </p:sp>
      <p:sp>
        <p:nvSpPr>
          <p:cNvPr id="8" name="Text 6"/>
          <p:cNvSpPr txBox="1"/>
          <p:nvPr/>
        </p:nvSpPr>
        <p:spPr>
          <a:xfrm>
            <a:off x="1005840" y="4553712"/>
            <a:ext cx="10177272" cy="274320"/>
          </a:xfrm>
          <a:prstGeom prst="rect">
            <a:avLst/>
          </a:prstGeom>
          <a:noFill/>
          <a:ln/>
        </p:spPr>
        <p:txBody>
          <a:bodyPr wrap="square" lIns="0" tIns="0" rIns="0" bIns="0" rtlCol="0" anchor="ctr"/>
          <a:lstStyle/>
          <a:p>
            <a:pPr indent="0" marL="0">
              <a:buNone/>
            </a:pPr>
            <a:r>
              <a:rPr lang="en-US" sz="1050" b="1" spc="200" kern="0" dirty="0">
                <a:solidFill>
                  <a:srgbClr val="C0490A"/>
                </a:solidFill>
                <a:latin typeface="Trebuchet MS" pitchFamily="34" charset="0"/>
                <a:ea typeface="Trebuchet MS" pitchFamily="34" charset="-122"/>
                <a:cs typeface="Trebuchet MS" pitchFamily="34" charset="-120"/>
              </a:rPr>
              <a:t>WHAT THE PAPER SAYS THE TECHNOLOGY DID NOT DO</a:t>
            </a:r>
            <a:endParaRPr lang="en-US" sz="1050" dirty="0"/>
          </a:p>
        </p:txBody>
      </p:sp>
      <p:sp>
        <p:nvSpPr>
          <p:cNvPr id="9" name="Text 7"/>
          <p:cNvSpPr txBox="1"/>
          <p:nvPr/>
        </p:nvSpPr>
        <p:spPr>
          <a:xfrm>
            <a:off x="1005840" y="4882896"/>
            <a:ext cx="10177272" cy="850392"/>
          </a:xfrm>
          <a:prstGeom prst="rect">
            <a:avLst/>
          </a:prstGeom>
          <a:noFill/>
          <a:ln/>
        </p:spPr>
        <p:txBody>
          <a:bodyPr wrap="square" lIns="0" tIns="0" rIns="0" bIns="0" rtlCol="0" anchor="t"/>
          <a:lstStyle/>
          <a:p>
            <a:pPr indent="0" marL="0">
              <a:lnSpc>
                <a:spcPct val="125000"/>
              </a:lnSpc>
              <a:buNone/>
            </a:pPr>
            <a:r>
              <a:rPr lang="en-US" sz="1600" dirty="0">
                <a:solidFill>
                  <a:srgbClr val="1B2838"/>
                </a:solidFill>
                <a:latin typeface="Georgia" pitchFamily="34" charset="0"/>
                <a:ea typeface="Georgia" pitchFamily="34" charset="-122"/>
                <a:cs typeface="Georgia" pitchFamily="34" charset="-120"/>
              </a:rPr>
              <a:t>It did not create the prejudice. It amplified it, speeding up how fast a story formed and how fast feeling spread beyond what Myanmar’s institutions, or its citizens, could resist.</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IT HAS HAPPENED BEFORE</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same six steps, twice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8</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Five centuries apart, with nothing in common technologically, the two run the same way.</a:t>
            </a:r>
            <a:endParaRPr lang="en-US" sz="1500" dirty="0"/>
          </a:p>
        </p:txBody>
      </p:sp>
      <p:sp>
        <p:nvSpPr>
          <p:cNvPr id="6" name="figure-card-3"/>
          <p:cNvSpPr/>
          <p:nvPr/>
        </p:nvSpPr>
        <p:spPr>
          <a:xfrm>
            <a:off x="621792" y="2487168"/>
            <a:ext cx="10945368" cy="3584448"/>
          </a:xfrm>
          <a:prstGeom prst="rect">
            <a:avLst/>
          </a:prstGeom>
          <a:solidFill>
            <a:srgbClr val="FFFFFF"/>
          </a:solidFill>
          <a:ln w="12700">
            <a:solidFill>
              <a:srgbClr val="E3DBD2"/>
            </a:solidFill>
            <a:prstDash val="solid"/>
          </a:ln>
        </p:spPr>
      </p:sp>
      <p:pic>
        <p:nvPicPr>
          <p:cNvPr id="7" name="figure-3" descr="/tmp/claude-0/-home-claude/840a28d2-2874-58f2-bea9-3fe61a55262a/scratchpad/attdeck/fig3.png">    </p:cNvPr>
          <p:cNvPicPr>
            <a:picLocks noChangeAspect="1"/>
          </p:cNvPicPr>
          <p:nvPr/>
        </p:nvPicPr>
        <p:blipFill>
          <a:blip r:embed="rId1"/>
          <a:stretch>
            <a:fillRect/>
          </a:stretch>
        </p:blipFill>
        <p:spPr>
          <a:xfrm>
            <a:off x="2783158" y="2724912"/>
            <a:ext cx="6622637" cy="31089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TWO   ·   IT HAS HAPPENED BEFORE</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What is different about now</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9</a:t>
            </a:r>
            <a:endParaRPr lang="en-US" sz="1000" dirty="0"/>
          </a:p>
        </p:txBody>
      </p:sp>
      <p:sp>
        <p:nvSpPr>
          <p:cNvPr id="5" name="Text 3"/>
          <p:cNvSpPr txBox="1"/>
          <p:nvPr/>
        </p:nvSpPr>
        <p:spPr>
          <a:xfrm>
            <a:off x="621792" y="17830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Both previous cases involved language that a person still had to write. A book took an author. A disinformation campaign took operators.</a:t>
            </a:r>
            <a:endParaRPr lang="en-US" sz="1500" dirty="0"/>
          </a:p>
        </p:txBody>
      </p:sp>
      <p:sp>
        <p:nvSpPr>
          <p:cNvPr id="6" name="accent-edge"/>
          <p:cNvSpPr/>
          <p:nvPr/>
        </p:nvSpPr>
        <p:spPr>
          <a:xfrm>
            <a:off x="621792" y="2788920"/>
            <a:ext cx="64008" cy="1463040"/>
          </a:xfrm>
          <a:prstGeom prst="rect">
            <a:avLst/>
          </a:prstGeom>
          <a:solidFill>
            <a:srgbClr val="F47920"/>
          </a:solidFill>
          <a:ln/>
        </p:spPr>
      </p:sp>
      <p:sp>
        <p:nvSpPr>
          <p:cNvPr id="7" name="Text 5"/>
          <p:cNvSpPr txBox="1"/>
          <p:nvPr/>
        </p:nvSpPr>
        <p:spPr>
          <a:xfrm>
            <a:off x="1033272" y="2788920"/>
            <a:ext cx="10058400" cy="1463040"/>
          </a:xfrm>
          <a:prstGeom prst="rect">
            <a:avLst/>
          </a:prstGeom>
          <a:noFill/>
          <a:ln/>
        </p:spPr>
        <p:txBody>
          <a:bodyPr wrap="square" lIns="0" tIns="0" rIns="0" bIns="0" rtlCol="0" anchor="ctr"/>
          <a:lstStyle/>
          <a:p>
            <a:pPr indent="0" marL="0">
              <a:lnSpc>
                <a:spcPct val="125000"/>
              </a:lnSpc>
              <a:buNone/>
            </a:pPr>
            <a:r>
              <a:rPr lang="en-US" sz="2500" dirty="0">
                <a:solidFill>
                  <a:srgbClr val="FFFFFF"/>
                </a:solidFill>
                <a:latin typeface="Georgia" pitchFamily="34" charset="0"/>
                <a:ea typeface="Georgia" pitchFamily="34" charset="-122"/>
                <a:cs typeface="Georgia" pitchFamily="34" charset="-120"/>
              </a:rPr>
              <a:t>The step that has now collapsed is the writing itself. One person with a generative model can produce more text in a day than a medieval monastery produced in a year.</a:t>
            </a:r>
            <a:endParaRPr lang="en-US" sz="2500" dirty="0"/>
          </a:p>
        </p:txBody>
      </p:sp>
      <p:sp>
        <p:nvSpPr>
          <p:cNvPr id="8" name="Text 6"/>
          <p:cNvSpPr txBox="1"/>
          <p:nvPr/>
        </p:nvSpPr>
        <p:spPr>
          <a:xfrm>
            <a:off x="621792" y="457200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Nothing on the receiving side has moved at all. Which means the gap at step four (where institutions and people cannot keep up with the surge) is wider now than in either historical case, and widening.</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WHY A BETTER ANSWER MACHINE IS NOT THE ANSWER</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trouble with an oracle</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10</a:t>
            </a:r>
            <a:endParaRPr lang="en-US" sz="1000" dirty="0"/>
          </a:p>
        </p:txBody>
      </p:sp>
      <p:sp>
        <p:nvSpPr>
          <p:cNvPr id="5" name="Text 3"/>
          <p:cNvSpPr txBox="1"/>
          <p:nvPr/>
        </p:nvSpPr>
        <p:spPr>
          <a:xfrm>
            <a:off x="621792" y="178308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obvious fix is a machine that tells you what is true. The paper argues this makes the problem worse, and is careful that the argument depends on a particular idea of such a system, one that decides on your behalf. The author notes that not everyone defines it that way.</a:t>
            </a:r>
            <a:endParaRPr lang="en-US" sz="1500" dirty="0"/>
          </a:p>
        </p:txBody>
      </p:sp>
      <p:sp>
        <p:nvSpPr>
          <p:cNvPr id="6" name="card-1"/>
          <p:cNvSpPr/>
          <p:nvPr/>
        </p:nvSpPr>
        <p:spPr>
          <a:xfrm>
            <a:off x="621792" y="3017520"/>
            <a:ext cx="3502152" cy="2377440"/>
          </a:xfrm>
          <a:prstGeom prst="rect">
            <a:avLst/>
          </a:prstGeom>
          <a:solidFill>
            <a:srgbClr val="FFFFFF"/>
          </a:solidFill>
          <a:ln w="12700">
            <a:solidFill>
              <a:srgbClr val="E3DBD2"/>
            </a:solidFill>
            <a:prstDash val="solid"/>
          </a:ln>
        </p:spPr>
      </p:sp>
      <p:sp>
        <p:nvSpPr>
          <p:cNvPr id="7" name="card-edge-1"/>
          <p:cNvSpPr/>
          <p:nvPr/>
        </p:nvSpPr>
        <p:spPr>
          <a:xfrm>
            <a:off x="621792" y="3017520"/>
            <a:ext cx="50292" cy="2377440"/>
          </a:xfrm>
          <a:prstGeom prst="rect">
            <a:avLst/>
          </a:prstGeom>
          <a:solidFill>
            <a:srgbClr val="F47920"/>
          </a:solidFill>
          <a:ln/>
        </p:spPr>
      </p:sp>
      <p:sp>
        <p:nvSpPr>
          <p:cNvPr id="8" name="Text 6"/>
          <p:cNvSpPr txBox="1"/>
          <p:nvPr/>
        </p:nvSpPr>
        <p:spPr>
          <a:xfrm>
            <a:off x="877824" y="320040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THERE IS NO NEUTRAL FILTER</a:t>
            </a:r>
            <a:endParaRPr lang="en-US" sz="1300" dirty="0"/>
          </a:p>
        </p:txBody>
      </p:sp>
      <p:sp>
        <p:nvSpPr>
          <p:cNvPr id="9" name="Text 7"/>
          <p:cNvSpPr txBox="1"/>
          <p:nvPr/>
        </p:nvSpPr>
        <p:spPr>
          <a:xfrm>
            <a:off x="877824" y="3895344"/>
            <a:ext cx="3044952" cy="128930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Any system that decides what deserves your attention has a view about what matters. Its errors become everybody’s errors at once.</a:t>
            </a:r>
            <a:endParaRPr lang="en-US" sz="1250" dirty="0"/>
          </a:p>
        </p:txBody>
      </p:sp>
      <p:sp>
        <p:nvSpPr>
          <p:cNvPr id="10" name="card-2"/>
          <p:cNvSpPr/>
          <p:nvPr/>
        </p:nvSpPr>
        <p:spPr>
          <a:xfrm>
            <a:off x="4343400" y="3017520"/>
            <a:ext cx="3502152" cy="2377440"/>
          </a:xfrm>
          <a:prstGeom prst="rect">
            <a:avLst/>
          </a:prstGeom>
          <a:solidFill>
            <a:srgbClr val="FFFFFF"/>
          </a:solidFill>
          <a:ln w="12700">
            <a:solidFill>
              <a:srgbClr val="E3DBD2"/>
            </a:solidFill>
            <a:prstDash val="solid"/>
          </a:ln>
        </p:spPr>
      </p:sp>
      <p:sp>
        <p:nvSpPr>
          <p:cNvPr id="11" name="card-edge-2"/>
          <p:cNvSpPr/>
          <p:nvPr/>
        </p:nvSpPr>
        <p:spPr>
          <a:xfrm>
            <a:off x="4343400" y="3017520"/>
            <a:ext cx="50292" cy="2377440"/>
          </a:xfrm>
          <a:prstGeom prst="rect">
            <a:avLst/>
          </a:prstGeom>
          <a:solidFill>
            <a:srgbClr val="F47920"/>
          </a:solidFill>
          <a:ln/>
        </p:spPr>
      </p:sp>
      <p:sp>
        <p:nvSpPr>
          <p:cNvPr id="12" name="Text 10"/>
          <p:cNvSpPr txBox="1"/>
          <p:nvPr/>
        </p:nvSpPr>
        <p:spPr>
          <a:xfrm>
            <a:off x="4599432" y="320040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WHOEVER CONTROLS IT CONTROLS A GREAT DEAL</a:t>
            </a:r>
            <a:endParaRPr lang="en-US" sz="1300" dirty="0"/>
          </a:p>
        </p:txBody>
      </p:sp>
      <p:sp>
        <p:nvSpPr>
          <p:cNvPr id="13" name="Text 11"/>
          <p:cNvSpPr txBox="1"/>
          <p:nvPr/>
        </p:nvSpPr>
        <p:spPr>
          <a:xfrm>
            <a:off x="4599432" y="3895344"/>
            <a:ext cx="3044952" cy="128930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A single authoritative filter is an unusually valuable thing to capture, and the failure mode is not chaos. It is something more ordered and more brittle than that.</a:t>
            </a:r>
            <a:endParaRPr lang="en-US" sz="1250" dirty="0"/>
          </a:p>
        </p:txBody>
      </p:sp>
      <p:sp>
        <p:nvSpPr>
          <p:cNvPr id="14" name="card-3"/>
          <p:cNvSpPr/>
          <p:nvPr/>
        </p:nvSpPr>
        <p:spPr>
          <a:xfrm>
            <a:off x="8065008" y="3017520"/>
            <a:ext cx="3502152" cy="2377440"/>
          </a:xfrm>
          <a:prstGeom prst="rect">
            <a:avLst/>
          </a:prstGeom>
          <a:solidFill>
            <a:srgbClr val="FFFFFF"/>
          </a:solidFill>
          <a:ln w="12700">
            <a:solidFill>
              <a:srgbClr val="E3DBD2"/>
            </a:solidFill>
            <a:prstDash val="solid"/>
          </a:ln>
        </p:spPr>
      </p:sp>
      <p:sp>
        <p:nvSpPr>
          <p:cNvPr id="15" name="card-edge-3"/>
          <p:cNvSpPr/>
          <p:nvPr/>
        </p:nvSpPr>
        <p:spPr>
          <a:xfrm>
            <a:off x="8065008" y="3017520"/>
            <a:ext cx="50292" cy="2377440"/>
          </a:xfrm>
          <a:prstGeom prst="rect">
            <a:avLst/>
          </a:prstGeom>
          <a:solidFill>
            <a:srgbClr val="F47920"/>
          </a:solidFill>
          <a:ln/>
        </p:spPr>
      </p:sp>
      <p:sp>
        <p:nvSpPr>
          <p:cNvPr id="16" name="Text 14"/>
          <p:cNvSpPr txBox="1"/>
          <p:nvPr/>
        </p:nvSpPr>
        <p:spPr>
          <a:xfrm>
            <a:off x="8321040" y="320040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WHAT IS NOT USED, WEAKENS</a:t>
            </a:r>
            <a:endParaRPr lang="en-US" sz="1300" dirty="0"/>
          </a:p>
        </p:txBody>
      </p:sp>
      <p:sp>
        <p:nvSpPr>
          <p:cNvPr id="17" name="Text 15"/>
          <p:cNvSpPr txBox="1"/>
          <p:nvPr/>
        </p:nvSpPr>
        <p:spPr>
          <a:xfrm>
            <a:off x="8321040" y="3895344"/>
            <a:ext cx="3044952" cy="128930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If the machine does the judging, the capacity to judge gets less practice. The paper’s own example is small and it says so: a generation ago people knew phone numbers.</a:t>
            </a:r>
            <a:endParaRPr lang="en-US"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THREE   ·   WHY A BETTER ANSWER MACHINE IS NOT THE ANSWER</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A personal note, and why it is in the paper</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11</a:t>
            </a:r>
            <a:endParaRPr lang="en-US" sz="1000" dirty="0"/>
          </a:p>
        </p:txBody>
      </p:sp>
      <p:sp>
        <p:nvSpPr>
          <p:cNvPr id="5" name="Text 3"/>
          <p:cNvSpPr txBox="1"/>
          <p:nvPr/>
        </p:nvSpPr>
        <p:spPr>
          <a:xfrm>
            <a:off x="621792" y="1783080"/>
            <a:ext cx="10945368" cy="12801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paper stops in the middle and the author writes about himself: a period in which his own responses had become reflex rather than choice, and the slow recognition (not a sudden one, he is specific about that) that what needed changing was not his information or his strategy but where his attention was going.</a:t>
            </a:r>
            <a:endParaRPr lang="en-US" sz="1500" dirty="0"/>
          </a:p>
        </p:txBody>
      </p:sp>
      <p:sp>
        <p:nvSpPr>
          <p:cNvPr id="6" name="pullout"/>
          <p:cNvSpPr/>
          <p:nvPr/>
        </p:nvSpPr>
        <p:spPr>
          <a:xfrm>
            <a:off x="621792" y="3291840"/>
            <a:ext cx="10945368" cy="1600200"/>
          </a:xfrm>
          <a:prstGeom prst="rect">
            <a:avLst/>
          </a:prstGeom>
          <a:solidFill>
            <a:srgbClr val="FFFFFF"/>
          </a:solidFill>
          <a:ln w="12700">
            <a:solidFill>
              <a:srgbClr val="E3DBD2"/>
            </a:solidFill>
            <a:prstDash val="solid"/>
          </a:ln>
        </p:spPr>
      </p:sp>
      <p:sp>
        <p:nvSpPr>
          <p:cNvPr id="7" name="pullout-edge"/>
          <p:cNvSpPr/>
          <p:nvPr/>
        </p:nvSpPr>
        <p:spPr>
          <a:xfrm>
            <a:off x="621792" y="3291840"/>
            <a:ext cx="64008" cy="1600200"/>
          </a:xfrm>
          <a:prstGeom prst="rect">
            <a:avLst/>
          </a:prstGeom>
          <a:solidFill>
            <a:srgbClr val="F47920"/>
          </a:solidFill>
          <a:ln/>
        </p:spPr>
      </p:sp>
      <p:sp>
        <p:nvSpPr>
          <p:cNvPr id="8" name="Text 6"/>
          <p:cNvSpPr txBox="1"/>
          <p:nvPr/>
        </p:nvSpPr>
        <p:spPr>
          <a:xfrm>
            <a:off x="1033272" y="3493008"/>
            <a:ext cx="10122408" cy="1197864"/>
          </a:xfrm>
          <a:prstGeom prst="rect">
            <a:avLst/>
          </a:prstGeom>
          <a:noFill/>
          <a:ln/>
        </p:spPr>
        <p:txBody>
          <a:bodyPr wrap="square" lIns="0" tIns="0" rIns="0" bIns="0" rtlCol="0" anchor="ctr"/>
          <a:lstStyle/>
          <a:p>
            <a:pPr indent="0" marL="0">
              <a:lnSpc>
                <a:spcPct val="125000"/>
              </a:lnSpc>
              <a:buNone/>
            </a:pPr>
            <a:r>
              <a:rPr lang="en-US" sz="2100" dirty="0">
                <a:solidFill>
                  <a:srgbClr val="1B2838"/>
                </a:solidFill>
                <a:latin typeface="Georgia" pitchFamily="34" charset="0"/>
                <a:ea typeface="Georgia" pitchFamily="34" charset="-122"/>
                <a:cs typeface="Georgia" pitchFamily="34" charset="-120"/>
              </a:rPr>
              <a:t>People drift into lives shaped by habit rather than intention. Societies drift into information environments shaped by reflex rather than reflection. In neither case is more data the thing that gets you out.</a:t>
            </a:r>
            <a:endParaRPr lang="en-US" sz="2100" dirty="0"/>
          </a:p>
        </p:txBody>
      </p:sp>
      <p:sp>
        <p:nvSpPr>
          <p:cNvPr id="9" name="Text 7"/>
          <p:cNvSpPr txBox="1"/>
          <p:nvPr/>
        </p:nvSpPr>
        <p:spPr>
          <a:xfrm>
            <a:off x="621792" y="516636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That is also the step connecting the two halves of the paper. If attention is how a person decides what matters, then losing control of it costs more than knowledge. It costs agency.</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would help instead</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12</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Not a better filter but a different relationship: tools that help a person navigate an infinite amount of language, rather than tools that generate more of it or decide on their behalf.</a:t>
            </a:r>
            <a:endParaRPr lang="en-US" sz="1500" dirty="0"/>
          </a:p>
        </p:txBody>
      </p:sp>
      <p:sp>
        <p:nvSpPr>
          <p:cNvPr id="6" name="card-1"/>
          <p:cNvSpPr/>
          <p:nvPr/>
        </p:nvSpPr>
        <p:spPr>
          <a:xfrm>
            <a:off x="621792" y="2788920"/>
            <a:ext cx="3502152" cy="1691640"/>
          </a:xfrm>
          <a:prstGeom prst="rect">
            <a:avLst/>
          </a:prstGeom>
          <a:solidFill>
            <a:srgbClr val="FFFFFF"/>
          </a:solidFill>
          <a:ln w="12700">
            <a:solidFill>
              <a:srgbClr val="E3DBD2"/>
            </a:solidFill>
            <a:prstDash val="solid"/>
          </a:ln>
        </p:spPr>
      </p:sp>
      <p:sp>
        <p:nvSpPr>
          <p:cNvPr id="7" name="card-edge-1"/>
          <p:cNvSpPr/>
          <p:nvPr/>
        </p:nvSpPr>
        <p:spPr>
          <a:xfrm>
            <a:off x="621792" y="2788920"/>
            <a:ext cx="50292" cy="1691640"/>
          </a:xfrm>
          <a:prstGeom prst="rect">
            <a:avLst/>
          </a:prstGeom>
          <a:solidFill>
            <a:srgbClr val="F47920"/>
          </a:solidFill>
          <a:ln/>
        </p:spPr>
      </p:sp>
      <p:sp>
        <p:nvSpPr>
          <p:cNvPr id="8" name="Text 6"/>
          <p:cNvSpPr txBox="1"/>
          <p:nvPr/>
        </p:nvSpPr>
        <p:spPr>
          <a:xfrm>
            <a:off x="877824" y="297180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SHOW THE DISAGREEMENT</a:t>
            </a:r>
            <a:endParaRPr lang="en-US" sz="1400" dirty="0"/>
          </a:p>
        </p:txBody>
      </p:sp>
      <p:sp>
        <p:nvSpPr>
          <p:cNvPr id="9" name="Text 7"/>
          <p:cNvSpPr txBox="1"/>
          <p:nvPr/>
        </p:nvSpPr>
        <p:spPr>
          <a:xfrm>
            <a:off x="877824" y="3538728"/>
            <a:ext cx="3044952" cy="731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Where sources actually diverge, rather than resolving it quietly on your behalf.</a:t>
            </a:r>
            <a:endParaRPr lang="en-US" sz="1250" dirty="0"/>
          </a:p>
        </p:txBody>
      </p:sp>
      <p:sp>
        <p:nvSpPr>
          <p:cNvPr id="10" name="card-2"/>
          <p:cNvSpPr/>
          <p:nvPr/>
        </p:nvSpPr>
        <p:spPr>
          <a:xfrm>
            <a:off x="4343400" y="2788920"/>
            <a:ext cx="3502152" cy="1691640"/>
          </a:xfrm>
          <a:prstGeom prst="rect">
            <a:avLst/>
          </a:prstGeom>
          <a:solidFill>
            <a:srgbClr val="FFFFFF"/>
          </a:solidFill>
          <a:ln w="12700">
            <a:solidFill>
              <a:srgbClr val="E3DBD2"/>
            </a:solidFill>
            <a:prstDash val="solid"/>
          </a:ln>
        </p:spPr>
      </p:sp>
      <p:sp>
        <p:nvSpPr>
          <p:cNvPr id="11" name="card-edge-2"/>
          <p:cNvSpPr/>
          <p:nvPr/>
        </p:nvSpPr>
        <p:spPr>
          <a:xfrm>
            <a:off x="4343400" y="2788920"/>
            <a:ext cx="50292" cy="1691640"/>
          </a:xfrm>
          <a:prstGeom prst="rect">
            <a:avLst/>
          </a:prstGeom>
          <a:solidFill>
            <a:srgbClr val="F47920"/>
          </a:solidFill>
          <a:ln/>
        </p:spPr>
      </p:sp>
      <p:sp>
        <p:nvSpPr>
          <p:cNvPr id="12" name="Text 10"/>
          <p:cNvSpPr txBox="1"/>
          <p:nvPr/>
        </p:nvSpPr>
        <p:spPr>
          <a:xfrm>
            <a:off x="4599432" y="297180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FLAG THE NARROWING</a:t>
            </a:r>
            <a:endParaRPr lang="en-US" sz="1400" dirty="0"/>
          </a:p>
        </p:txBody>
      </p:sp>
      <p:sp>
        <p:nvSpPr>
          <p:cNvPr id="13" name="Text 11"/>
          <p:cNvSpPr txBox="1"/>
          <p:nvPr/>
        </p:nvSpPr>
        <p:spPr>
          <a:xfrm>
            <a:off x="4599432" y="3538728"/>
            <a:ext cx="3044952" cy="731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When the range of what is reaching you has quietly contracted.</a:t>
            </a:r>
            <a:endParaRPr lang="en-US" sz="1250" dirty="0"/>
          </a:p>
        </p:txBody>
      </p:sp>
      <p:sp>
        <p:nvSpPr>
          <p:cNvPr id="14" name="card-3"/>
          <p:cNvSpPr/>
          <p:nvPr/>
        </p:nvSpPr>
        <p:spPr>
          <a:xfrm>
            <a:off x="8065008" y="2788920"/>
            <a:ext cx="3502152" cy="1691640"/>
          </a:xfrm>
          <a:prstGeom prst="rect">
            <a:avLst/>
          </a:prstGeom>
          <a:solidFill>
            <a:srgbClr val="FFFFFF"/>
          </a:solidFill>
          <a:ln w="12700">
            <a:solidFill>
              <a:srgbClr val="E3DBD2"/>
            </a:solidFill>
            <a:prstDash val="solid"/>
          </a:ln>
        </p:spPr>
      </p:sp>
      <p:sp>
        <p:nvSpPr>
          <p:cNvPr id="15" name="card-edge-3"/>
          <p:cNvSpPr/>
          <p:nvPr/>
        </p:nvSpPr>
        <p:spPr>
          <a:xfrm>
            <a:off x="8065008" y="2788920"/>
            <a:ext cx="50292" cy="1691640"/>
          </a:xfrm>
          <a:prstGeom prst="rect">
            <a:avLst/>
          </a:prstGeom>
          <a:solidFill>
            <a:srgbClr val="F47920"/>
          </a:solidFill>
          <a:ln/>
        </p:spPr>
      </p:sp>
      <p:sp>
        <p:nvSpPr>
          <p:cNvPr id="16" name="Text 14"/>
          <p:cNvSpPr txBox="1"/>
          <p:nvPr/>
        </p:nvSpPr>
        <p:spPr>
          <a:xfrm>
            <a:off x="8321040" y="2971800"/>
            <a:ext cx="3044952"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NOTICE THE TEMPERATURE</a:t>
            </a:r>
            <a:endParaRPr lang="en-US" sz="1400" dirty="0"/>
          </a:p>
        </p:txBody>
      </p:sp>
      <p:sp>
        <p:nvSpPr>
          <p:cNvPr id="17" name="Text 15"/>
          <p:cNvSpPr txBox="1"/>
          <p:nvPr/>
        </p:nvSpPr>
        <p:spPr>
          <a:xfrm>
            <a:off x="8321040" y="3538728"/>
            <a:ext cx="3044952" cy="73152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When the emotional charge is high and the analysis is thin.</a:t>
            </a:r>
            <a:endParaRPr lang="en-US" sz="1250" dirty="0"/>
          </a:p>
        </p:txBody>
      </p:sp>
      <p:sp>
        <p:nvSpPr>
          <p:cNvPr id="18" name="Text 16"/>
          <p:cNvSpPr txBox="1"/>
          <p:nvPr/>
        </p:nvSpPr>
        <p:spPr>
          <a:xfrm>
            <a:off x="621792" y="4754880"/>
            <a:ext cx="10945368" cy="10058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None of these tells you what is true. The companion piece, What Would You Build Instead?, carries the design principles; they are not restated here, because saying them twice in slightly different words would make them sound less settled than they are.</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What this does not claim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13</a:t>
            </a:r>
            <a:endParaRPr lang="en-US" sz="1000" dirty="0"/>
          </a:p>
        </p:txBody>
      </p:sp>
      <p:sp>
        <p:nvSpPr>
          <p:cNvPr id="5" name="Text 3"/>
          <p:cNvSpPr txBox="1"/>
          <p:nvPr/>
        </p:nvSpPr>
        <p:spPr>
          <a:xfrm>
            <a:off x="621792" y="1783080"/>
            <a:ext cx="10945368" cy="4114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Where a short version could most easily become louder than the paper. So, explicitly.</a:t>
            </a:r>
            <a:endParaRPr lang="en-US" sz="1500" dirty="0"/>
          </a:p>
        </p:txBody>
      </p:sp>
      <p:sp>
        <p:nvSpPr>
          <p:cNvPr id="6" name="Text 4"/>
          <p:cNvSpPr txBox="1"/>
          <p:nvPr/>
        </p:nvSpPr>
        <p:spPr>
          <a:xfrm>
            <a:off x="621792" y="2377440"/>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7" name="Text 5"/>
          <p:cNvSpPr txBox="1"/>
          <p:nvPr/>
        </p:nvSpPr>
        <p:spPr>
          <a:xfrm>
            <a:off x="1005840" y="2377440"/>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Technology caused these atrocities.</a:t>
            </a:r>
            <a:endParaRPr lang="en-US" sz="1450" dirty="0"/>
          </a:p>
        </p:txBody>
      </p:sp>
      <p:sp>
        <p:nvSpPr>
          <p:cNvPr id="8" name="Text 6"/>
          <p:cNvSpPr txBox="1"/>
          <p:nvPr/>
        </p:nvSpPr>
        <p:spPr>
          <a:xfrm>
            <a:off x="1005840" y="2624328"/>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 paper says the opposite twice, in its own words, and both statements are on the slides above.</a:t>
            </a:r>
            <a:endParaRPr lang="en-US" sz="1250" dirty="0"/>
          </a:p>
        </p:txBody>
      </p:sp>
      <p:sp>
        <p:nvSpPr>
          <p:cNvPr id="9" name="Text 7"/>
          <p:cNvSpPr txBox="1"/>
          <p:nvPr/>
        </p:nvSpPr>
        <p:spPr>
          <a:xfrm>
            <a:off x="621792" y="3145536"/>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0" name="Text 8"/>
          <p:cNvSpPr txBox="1"/>
          <p:nvPr/>
        </p:nvSpPr>
        <p:spPr>
          <a:xfrm>
            <a:off x="1005840" y="3145536"/>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People are irrational.</a:t>
            </a:r>
            <a:endParaRPr lang="en-US" sz="1450" dirty="0"/>
          </a:p>
        </p:txBody>
      </p:sp>
      <p:sp>
        <p:nvSpPr>
          <p:cNvPr id="11" name="Text 9"/>
          <p:cNvSpPr txBox="1"/>
          <p:nvPr/>
        </p:nvSpPr>
        <p:spPr>
          <a:xfrm>
            <a:off x="1005840" y="3392424"/>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 reverse: humans are unusually responsive to narrative, especially when it is charged and framed as survival.</a:t>
            </a:r>
            <a:endParaRPr lang="en-US" sz="1250" dirty="0"/>
          </a:p>
        </p:txBody>
      </p:sp>
      <p:sp>
        <p:nvSpPr>
          <p:cNvPr id="12" name="Text 10"/>
          <p:cNvSpPr txBox="1"/>
          <p:nvPr/>
        </p:nvSpPr>
        <p:spPr>
          <a:xfrm>
            <a:off x="621792" y="3913632"/>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3" name="Text 11"/>
          <p:cNvSpPr txBox="1"/>
          <p:nvPr/>
        </p:nvSpPr>
        <p:spPr>
          <a:xfrm>
            <a:off x="1005840" y="3913632"/>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Books, or platforms, are dangerous.</a:t>
            </a:r>
            <a:endParaRPr lang="en-US" sz="1450" dirty="0"/>
          </a:p>
        </p:txBody>
      </p:sp>
      <p:sp>
        <p:nvSpPr>
          <p:cNvPr id="14" name="Text 12"/>
          <p:cNvSpPr txBox="1"/>
          <p:nvPr/>
        </p:nvSpPr>
        <p:spPr>
          <a:xfrm>
            <a:off x="1005840" y="4160520"/>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Stated and rejected. The claim is about what happens when a language technology outruns the safeguards around it.</a:t>
            </a:r>
            <a:endParaRPr lang="en-US" sz="1250" dirty="0"/>
          </a:p>
        </p:txBody>
      </p:sp>
      <p:sp>
        <p:nvSpPr>
          <p:cNvPr id="15" name="Text 13"/>
          <p:cNvSpPr txBox="1"/>
          <p:nvPr/>
        </p:nvSpPr>
        <p:spPr>
          <a:xfrm>
            <a:off x="621792" y="4681728"/>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6" name="Text 14"/>
          <p:cNvSpPr txBox="1"/>
          <p:nvPr/>
        </p:nvSpPr>
        <p:spPr>
          <a:xfrm>
            <a:off x="1005840" y="4681728"/>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Media literacy will fix this.</a:t>
            </a:r>
            <a:endParaRPr lang="en-US" sz="1450" dirty="0"/>
          </a:p>
        </p:txBody>
      </p:sp>
      <p:sp>
        <p:nvSpPr>
          <p:cNvPr id="17" name="Text 15"/>
          <p:cNvSpPr txBox="1"/>
          <p:nvPr/>
        </p:nvSpPr>
        <p:spPr>
          <a:xfrm>
            <a:off x="1005840" y="4928616"/>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Called necessary but not sufficient. Literacy is a skill held by individuals; it does not scale against the volume.</a:t>
            </a:r>
            <a:endParaRPr lang="en-US" sz="1250" dirty="0"/>
          </a:p>
        </p:txBody>
      </p:sp>
      <p:sp>
        <p:nvSpPr>
          <p:cNvPr id="18" name="Text 16"/>
          <p:cNvSpPr txBox="1"/>
          <p:nvPr/>
        </p:nvSpPr>
        <p:spPr>
          <a:xfrm>
            <a:off x="621792" y="5449824"/>
            <a:ext cx="329184" cy="292608"/>
          </a:xfrm>
          <a:prstGeom prst="rect">
            <a:avLst/>
          </a:prstGeom>
          <a:noFill/>
          <a:ln/>
        </p:spPr>
        <p:txBody>
          <a:bodyPr wrap="square" lIns="0" tIns="0" rIns="0" bIns="0" rtlCol="0" anchor="ctr"/>
          <a:lstStyle/>
          <a:p>
            <a:pPr indent="0" marL="0">
              <a:buNone/>
            </a:pPr>
            <a:r>
              <a:rPr lang="en-US" sz="1400" b="1" dirty="0">
                <a:solidFill>
                  <a:srgbClr val="C0490A"/>
                </a:solidFill>
                <a:latin typeface="Trebuchet MS" pitchFamily="34" charset="0"/>
                <a:ea typeface="Trebuchet MS" pitchFamily="34" charset="-122"/>
                <a:cs typeface="Trebuchet MS" pitchFamily="34" charset="-120"/>
              </a:rPr>
              <a:t>✕</a:t>
            </a:r>
            <a:endParaRPr lang="en-US" sz="1400" dirty="0"/>
          </a:p>
        </p:txBody>
      </p:sp>
      <p:sp>
        <p:nvSpPr>
          <p:cNvPr id="19" name="Text 17"/>
          <p:cNvSpPr txBox="1"/>
          <p:nvPr/>
        </p:nvSpPr>
        <p:spPr>
          <a:xfrm>
            <a:off x="1005840" y="5449824"/>
            <a:ext cx="10561320" cy="292608"/>
          </a:xfrm>
          <a:prstGeom prst="rect">
            <a:avLst/>
          </a:prstGeom>
          <a:noFill/>
          <a:ln/>
        </p:spPr>
        <p:txBody>
          <a:bodyPr wrap="square" lIns="0" tIns="0" rIns="0" bIns="0" rtlCol="0" anchor="ctr"/>
          <a:lstStyle/>
          <a:p>
            <a:pPr indent="0" marL="0">
              <a:buNone/>
            </a:pPr>
            <a:r>
              <a:rPr lang="en-US" sz="1450" b="1" strike="sngStrike" dirty="0">
                <a:solidFill>
                  <a:srgbClr val="5B6A7D"/>
                </a:solidFill>
                <a:latin typeface="Georgia" pitchFamily="34" charset="0"/>
                <a:ea typeface="Georgia" pitchFamily="34" charset="-122"/>
                <a:cs typeface="Georgia" pitchFamily="34" charset="-120"/>
              </a:rPr>
              <a:t>AI is the problem.</a:t>
            </a:r>
            <a:endParaRPr lang="en-US" sz="1450" dirty="0"/>
          </a:p>
        </p:txBody>
      </p:sp>
      <p:sp>
        <p:nvSpPr>
          <p:cNvPr id="20" name="Text 18"/>
          <p:cNvSpPr txBox="1"/>
          <p:nvPr/>
        </p:nvSpPr>
        <p:spPr>
          <a:xfrm>
            <a:off x="1005840" y="5696712"/>
            <a:ext cx="10561320" cy="402336"/>
          </a:xfrm>
          <a:prstGeom prst="rect">
            <a:avLst/>
          </a:prstGeom>
          <a:noFill/>
          <a:ln/>
        </p:spPr>
        <p:txBody>
          <a:bodyPr wrap="square" lIns="0" tIns="0" rIns="0" bIns="0" rtlCol="0" anchor="ctr"/>
          <a:lstStyle/>
          <a:p>
            <a:pPr indent="0" marL="0">
              <a:lnSpc>
                <a:spcPct val="120000"/>
              </a:lnSpc>
              <a:buNone/>
            </a:pPr>
            <a:r>
              <a:rPr lang="en-US" sz="1250" dirty="0">
                <a:solidFill>
                  <a:srgbClr val="1B2838"/>
                </a:solidFill>
                <a:latin typeface="Trebuchet MS" pitchFamily="34" charset="0"/>
                <a:ea typeface="Trebuchet MS" pitchFamily="34" charset="-122"/>
                <a:cs typeface="Trebuchet MS" pitchFamily="34" charset="-120"/>
              </a:rPr>
              <a:t>The closing position is that the same technologies contain the means to address it: a conditional optimism, not a comfortable one.</a:t>
            </a:r>
            <a:endParaRPr lang="en-US" sz="12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Three questions worth asking</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14</a:t>
            </a:r>
            <a:endParaRPr lang="en-US" sz="1000" dirty="0"/>
          </a:p>
        </p:txBody>
      </p:sp>
      <p:sp>
        <p:nvSpPr>
          <p:cNvPr id="5" name="card-1"/>
          <p:cNvSpPr/>
          <p:nvPr/>
        </p:nvSpPr>
        <p:spPr>
          <a:xfrm>
            <a:off x="621792" y="1920240"/>
            <a:ext cx="3502152" cy="2194560"/>
          </a:xfrm>
          <a:prstGeom prst="rect">
            <a:avLst/>
          </a:prstGeom>
          <a:solidFill>
            <a:srgbClr val="FFFFFF"/>
          </a:solidFill>
          <a:ln w="12700">
            <a:solidFill>
              <a:srgbClr val="E3DBD2"/>
            </a:solidFill>
            <a:prstDash val="solid"/>
          </a:ln>
        </p:spPr>
      </p:sp>
      <p:sp>
        <p:nvSpPr>
          <p:cNvPr id="6" name="card-edge-1"/>
          <p:cNvSpPr/>
          <p:nvPr/>
        </p:nvSpPr>
        <p:spPr>
          <a:xfrm>
            <a:off x="621792" y="1920240"/>
            <a:ext cx="50292" cy="2194560"/>
          </a:xfrm>
          <a:prstGeom prst="rect">
            <a:avLst/>
          </a:prstGeom>
          <a:solidFill>
            <a:srgbClr val="F47920"/>
          </a:solidFill>
          <a:ln/>
        </p:spPr>
      </p:sp>
      <p:sp>
        <p:nvSpPr>
          <p:cNvPr id="7" name="Text 5"/>
          <p:cNvSpPr txBox="1"/>
          <p:nvPr/>
        </p:nvSpPr>
        <p:spPr>
          <a:xfrm>
            <a:off x="877824" y="210312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1.  WHICH OF THE SIX STEPS ARE WE ON?</a:t>
            </a:r>
            <a:endParaRPr lang="en-US" sz="1300" dirty="0"/>
          </a:p>
        </p:txBody>
      </p:sp>
      <p:sp>
        <p:nvSpPr>
          <p:cNvPr id="8" name="Text 6"/>
          <p:cNvSpPr txBox="1"/>
          <p:nvPr/>
        </p:nvSpPr>
        <p:spPr>
          <a:xfrm>
            <a:off x="877824" y="2798064"/>
            <a:ext cx="3044952" cy="110642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The first three have clearly run. The argument is about the fourth, which is the last one where anything can still be done cheaply.</a:t>
            </a:r>
            <a:endParaRPr lang="en-US" sz="1250" dirty="0"/>
          </a:p>
        </p:txBody>
      </p:sp>
      <p:sp>
        <p:nvSpPr>
          <p:cNvPr id="9" name="card-2"/>
          <p:cNvSpPr/>
          <p:nvPr/>
        </p:nvSpPr>
        <p:spPr>
          <a:xfrm>
            <a:off x="4343400" y="1920240"/>
            <a:ext cx="3502152" cy="2194560"/>
          </a:xfrm>
          <a:prstGeom prst="rect">
            <a:avLst/>
          </a:prstGeom>
          <a:solidFill>
            <a:srgbClr val="FFFFFF"/>
          </a:solidFill>
          <a:ln w="12700">
            <a:solidFill>
              <a:srgbClr val="E3DBD2"/>
            </a:solidFill>
            <a:prstDash val="solid"/>
          </a:ln>
        </p:spPr>
      </p:sp>
      <p:sp>
        <p:nvSpPr>
          <p:cNvPr id="10" name="card-edge-2"/>
          <p:cNvSpPr/>
          <p:nvPr/>
        </p:nvSpPr>
        <p:spPr>
          <a:xfrm>
            <a:off x="4343400" y="1920240"/>
            <a:ext cx="50292" cy="2194560"/>
          </a:xfrm>
          <a:prstGeom prst="rect">
            <a:avLst/>
          </a:prstGeom>
          <a:solidFill>
            <a:srgbClr val="F47920"/>
          </a:solidFill>
          <a:ln/>
        </p:spPr>
      </p:sp>
      <p:sp>
        <p:nvSpPr>
          <p:cNvPr id="11" name="Text 9"/>
          <p:cNvSpPr txBox="1"/>
          <p:nvPr/>
        </p:nvSpPr>
        <p:spPr>
          <a:xfrm>
            <a:off x="4599432" y="210312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2.  WIDENING WHAT REACHES ME, OR NARROWING IT?</a:t>
            </a:r>
            <a:endParaRPr lang="en-US" sz="1300" dirty="0"/>
          </a:p>
        </p:txBody>
      </p:sp>
      <p:sp>
        <p:nvSpPr>
          <p:cNvPr id="12" name="Text 10"/>
          <p:cNvSpPr txBox="1"/>
          <p:nvPr/>
        </p:nvSpPr>
        <p:spPr>
          <a:xfrm>
            <a:off x="4599432" y="2798064"/>
            <a:ext cx="3044952" cy="110642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Fewer conflicting things reach you, so you feel more certain rather than less informed. It never announces itself, so it has to be asked about.</a:t>
            </a:r>
            <a:endParaRPr lang="en-US" sz="1250" dirty="0"/>
          </a:p>
        </p:txBody>
      </p:sp>
      <p:sp>
        <p:nvSpPr>
          <p:cNvPr id="13" name="card-3"/>
          <p:cNvSpPr/>
          <p:nvPr/>
        </p:nvSpPr>
        <p:spPr>
          <a:xfrm>
            <a:off x="8065008" y="1920240"/>
            <a:ext cx="3502152" cy="2194560"/>
          </a:xfrm>
          <a:prstGeom prst="rect">
            <a:avLst/>
          </a:prstGeom>
          <a:solidFill>
            <a:srgbClr val="FFFFFF"/>
          </a:solidFill>
          <a:ln w="12700">
            <a:solidFill>
              <a:srgbClr val="E3DBD2"/>
            </a:solidFill>
            <a:prstDash val="solid"/>
          </a:ln>
        </p:spPr>
      </p:sp>
      <p:sp>
        <p:nvSpPr>
          <p:cNvPr id="14" name="card-edge-3"/>
          <p:cNvSpPr/>
          <p:nvPr/>
        </p:nvSpPr>
        <p:spPr>
          <a:xfrm>
            <a:off x="8065008" y="1920240"/>
            <a:ext cx="50292" cy="2194560"/>
          </a:xfrm>
          <a:prstGeom prst="rect">
            <a:avLst/>
          </a:prstGeom>
          <a:solidFill>
            <a:srgbClr val="F47920"/>
          </a:solidFill>
          <a:ln/>
        </p:spPr>
      </p:sp>
      <p:sp>
        <p:nvSpPr>
          <p:cNvPr id="15" name="Text 13"/>
          <p:cNvSpPr txBox="1"/>
          <p:nvPr/>
        </p:nvSpPr>
        <p:spPr>
          <a:xfrm>
            <a:off x="8321040" y="2103120"/>
            <a:ext cx="3044952" cy="676656"/>
          </a:xfrm>
          <a:prstGeom prst="rect">
            <a:avLst/>
          </a:prstGeom>
          <a:noFill/>
          <a:ln/>
        </p:spPr>
        <p:txBody>
          <a:bodyPr wrap="square" lIns="0" tIns="0" rIns="0" bIns="0" rtlCol="0" anchor="t"/>
          <a:lstStyle/>
          <a:p>
            <a:pPr indent="0" marL="0">
              <a:buNone/>
            </a:pPr>
            <a:r>
              <a:rPr lang="en-US" sz="1300" b="1" dirty="0">
                <a:solidFill>
                  <a:srgbClr val="1B2838"/>
                </a:solidFill>
                <a:latin typeface="Georgia" pitchFamily="34" charset="0"/>
                <a:ea typeface="Georgia" pitchFamily="34" charset="-122"/>
                <a:cs typeface="Georgia" pitchFamily="34" charset="-120"/>
              </a:rPr>
              <a:t>3.  WHAT DID I ATTEND TO TODAY, AND DID I CHOOSE IT?</a:t>
            </a:r>
            <a:endParaRPr lang="en-US" sz="1300" dirty="0"/>
          </a:p>
        </p:txBody>
      </p:sp>
      <p:sp>
        <p:nvSpPr>
          <p:cNvPr id="16" name="Text 14"/>
          <p:cNvSpPr txBox="1"/>
          <p:nvPr/>
        </p:nvSpPr>
        <p:spPr>
          <a:xfrm>
            <a:off x="8321040" y="2798064"/>
            <a:ext cx="3044952" cy="1106424"/>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Not a productivity question. If attention is how a person decides what matters, this is the whole argument applied to one day.</a:t>
            </a:r>
            <a:endParaRPr lang="en-US" sz="1250" dirty="0"/>
          </a:p>
        </p:txBody>
      </p:sp>
      <p:sp>
        <p:nvSpPr>
          <p:cNvPr id="17" name="Text 15"/>
          <p:cNvSpPr txBox="1"/>
          <p:nvPr/>
        </p:nvSpPr>
        <p:spPr>
          <a:xfrm>
            <a:off x="621792" y="448056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third one is the only question in this series a reader can act on before lunch.</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Where the title comes from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15</a:t>
            </a:r>
            <a:endParaRPr lang="en-US" sz="1000" dirty="0"/>
          </a:p>
        </p:txBody>
      </p:sp>
      <p:sp>
        <p:nvSpPr>
          <p:cNvPr id="5" name="Text 3"/>
          <p:cNvSpPr txBox="1"/>
          <p:nvPr/>
        </p:nvSpPr>
        <p:spPr>
          <a:xfrm>
            <a:off x="621792" y="1783080"/>
            <a:ext cx="10945368" cy="91440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breakthrough that produced modern language models came from a paper whose title said attention was all you needed, attention there being a mechanism inside the model, not the human kind.</a:t>
            </a:r>
            <a:endParaRPr lang="en-US" sz="1500" dirty="0"/>
          </a:p>
        </p:txBody>
      </p:sp>
      <p:sp>
        <p:nvSpPr>
          <p:cNvPr id="6" name="accent-edge"/>
          <p:cNvSpPr/>
          <p:nvPr/>
        </p:nvSpPr>
        <p:spPr>
          <a:xfrm>
            <a:off x="621792" y="2880360"/>
            <a:ext cx="64008" cy="731520"/>
          </a:xfrm>
          <a:prstGeom prst="rect">
            <a:avLst/>
          </a:prstGeom>
          <a:solidFill>
            <a:srgbClr val="F47920"/>
          </a:solidFill>
          <a:ln/>
        </p:spPr>
      </p:sp>
      <p:sp>
        <p:nvSpPr>
          <p:cNvPr id="7" name="Text 5"/>
          <p:cNvSpPr txBox="1"/>
          <p:nvPr/>
        </p:nvSpPr>
        <p:spPr>
          <a:xfrm>
            <a:off x="1033272" y="2880360"/>
            <a:ext cx="9144000" cy="731520"/>
          </a:xfrm>
          <a:prstGeom prst="rect">
            <a:avLst/>
          </a:prstGeom>
          <a:noFill/>
          <a:ln/>
        </p:spPr>
        <p:txBody>
          <a:bodyPr wrap="square" lIns="0" tIns="0" rIns="0" bIns="0" rtlCol="0" anchor="ctr"/>
          <a:lstStyle/>
          <a:p>
            <a:pPr indent="0" marL="0">
              <a:buNone/>
            </a:pPr>
            <a:r>
              <a:rPr lang="en-US" sz="3200" b="1" dirty="0">
                <a:solidFill>
                  <a:srgbClr val="FFFFFF"/>
                </a:solidFill>
                <a:latin typeface="Georgia" pitchFamily="34" charset="0"/>
                <a:ea typeface="Georgia" pitchFamily="34" charset="-122"/>
                <a:cs typeface="Georgia" pitchFamily="34" charset="-120"/>
              </a:rPr>
              <a:t>Attention is all we have.</a:t>
            </a:r>
            <a:endParaRPr lang="en-US" sz="3200" dirty="0"/>
          </a:p>
        </p:txBody>
      </p:sp>
      <p:sp>
        <p:nvSpPr>
          <p:cNvPr id="8" name="Text 6"/>
          <p:cNvSpPr txBox="1"/>
          <p:nvPr/>
        </p:nvSpPr>
        <p:spPr>
          <a:xfrm>
            <a:off x="621792" y="3931920"/>
            <a:ext cx="10945368" cy="118872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claim underneath it is that attention is not one cognitive faculty among several. It is the thing by which a person builds an inner life and by which a society builds a shared one: how individuals form an identity, how groups reach agreement, how a civilisation holds together at all.</a:t>
            </a:r>
            <a:endParaRPr lang="en-US" sz="1500" dirty="0"/>
          </a:p>
        </p:txBody>
      </p:sp>
      <p:sp>
        <p:nvSpPr>
          <p:cNvPr id="9" name="Text 7"/>
          <p:cNvSpPr txBox="1"/>
          <p:nvPr/>
        </p:nvSpPr>
        <p:spPr>
          <a:xfrm>
            <a:off x="621792" y="5303520"/>
            <a:ext cx="10424160" cy="822960"/>
          </a:xfrm>
          <a:prstGeom prst="rect">
            <a:avLst/>
          </a:prstGeom>
          <a:noFill/>
          <a:ln/>
        </p:spPr>
        <p:txBody>
          <a:bodyPr wrap="square" lIns="0" tIns="0" rIns="0" bIns="0" rtlCol="0" anchor="ctr"/>
          <a:lstStyle/>
          <a:p>
            <a:pPr indent="0" marL="0">
              <a:lnSpc>
                <a:spcPct val="125000"/>
              </a:lnSpc>
              <a:buNone/>
            </a:pPr>
            <a:r>
              <a:rPr lang="en-US" sz="1800" i="1" dirty="0">
                <a:solidFill>
                  <a:srgbClr val="FFFFFF"/>
                </a:solidFill>
                <a:latin typeface="Georgia" pitchFamily="34" charset="0"/>
                <a:ea typeface="Georgia" pitchFamily="34" charset="-122"/>
                <a:cs typeface="Georgia" pitchFamily="34" charset="-120"/>
              </a:rPr>
              <a:t>Which is why the paper’s sharpest line about the present is not about danger. It is that all of this accelerates everything except understanding.</a:t>
            </a:r>
            <a:endParaRPr lang="en-US" sz="1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PART FOUR   ·   LIMITS, AND WHAT TO DO WITH IT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Where this comes from</a:t>
            </a:r>
            <a:endParaRPr lang="en-US" sz="3000" dirty="0"/>
          </a:p>
        </p:txBody>
      </p:sp>
      <p:sp>
        <p:nvSpPr>
          <p:cNvPr id="4" name="Text 2"/>
          <p:cNvSpPr txBox="1"/>
          <p:nvPr/>
        </p:nvSpPr>
        <p:spPr>
          <a:xfrm>
            <a:off x="10725912" y="6144768"/>
            <a:ext cx="91440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16</a:t>
            </a:r>
            <a:endParaRPr lang="en-US" sz="1000" dirty="0"/>
          </a:p>
        </p:txBody>
      </p:sp>
      <p:sp>
        <p:nvSpPr>
          <p:cNvPr id="5" name="Text 3"/>
          <p:cNvSpPr txBox="1"/>
          <p:nvPr/>
        </p:nvSpPr>
        <p:spPr>
          <a:xfrm>
            <a:off x="621792" y="1783080"/>
            <a:ext cx="8229600" cy="1371600"/>
          </a:xfrm>
          <a:prstGeom prst="rect">
            <a:avLst/>
          </a:prstGeom>
          <a:noFill/>
          <a:ln/>
        </p:spPr>
        <p:txBody>
          <a:bodyPr wrap="square" lIns="0" tIns="0" rIns="0" bIns="0" rtlCol="0" anchor="ctr"/>
          <a:lstStyle/>
          <a:p>
            <a:pPr indent="0" marL="0">
              <a:lnSpc>
                <a:spcPct val="130000"/>
              </a:lnSpc>
              <a:buNone/>
            </a:pPr>
            <a:r>
              <a:rPr lang="en-US" sz="1900" dirty="0">
                <a:solidFill>
                  <a:srgbClr val="FFFFFF"/>
                </a:solidFill>
                <a:latin typeface="Georgia" pitchFamily="34" charset="0"/>
                <a:ea typeface="Georgia" pitchFamily="34" charset="-122"/>
                <a:cs typeface="Georgia" pitchFamily="34" charset="-120"/>
              </a:rPr>
              <a:t>This is a short version of a working paper called The Attention Crisis, which carries the full argument, the sources, the objections and the estimates with their workings shown.</a:t>
            </a:r>
            <a:endParaRPr lang="en-US" sz="1900" dirty="0"/>
          </a:p>
        </p:txBody>
      </p:sp>
      <p:sp>
        <p:nvSpPr>
          <p:cNvPr id="6" name="Text 4"/>
          <p:cNvSpPr txBox="1"/>
          <p:nvPr/>
        </p:nvSpPr>
        <p:spPr>
          <a:xfrm>
            <a:off x="621792" y="3383280"/>
            <a:ext cx="8229600" cy="1188720"/>
          </a:xfrm>
          <a:prstGeom prst="rect">
            <a:avLst/>
          </a:prstGeom>
          <a:noFill/>
          <a:ln/>
        </p:spPr>
        <p:txBody>
          <a:bodyPr wrap="square" lIns="0" tIns="0" rIns="0" bIns="0" rtlCol="0" anchor="ctr"/>
          <a:lstStyle/>
          <a:p>
            <a:pPr indent="0" marL="0">
              <a:lnSpc>
                <a:spcPct val="130000"/>
              </a:lnSpc>
              <a:buNone/>
            </a:pPr>
            <a:r>
              <a:rPr lang="en-US" sz="1500" dirty="0">
                <a:solidFill>
                  <a:srgbClr val="B9C4D0"/>
                </a:solidFill>
                <a:latin typeface="Trebuchet MS" pitchFamily="34" charset="0"/>
                <a:ea typeface="Trebuchet MS" pitchFamily="34" charset="-122"/>
                <a:cs typeface="Trebuchet MS" pitchFamily="34" charset="-120"/>
              </a:rPr>
              <a:t>It is part of a series on what judgement is, why it has to be carried by people who bear the consequences of being wrong, and what that means for building with machines that bear none.</a:t>
            </a:r>
            <a:endParaRPr lang="en-US" sz="1500" dirty="0"/>
          </a:p>
        </p:txBody>
      </p:sp>
      <p:sp>
        <p:nvSpPr>
          <p:cNvPr id="7" name="Text 5"/>
          <p:cNvSpPr txBox="1"/>
          <p:nvPr/>
        </p:nvSpPr>
        <p:spPr>
          <a:xfrm>
            <a:off x="621792" y="4937760"/>
            <a:ext cx="8229600" cy="384048"/>
          </a:xfrm>
          <a:prstGeom prst="rect">
            <a:avLst/>
          </a:prstGeom>
          <a:noFill/>
          <a:ln/>
        </p:spPr>
        <p:txBody>
          <a:bodyPr wrap="square" lIns="0" tIns="0" rIns="0" bIns="0" rtlCol="0" anchor="ctr"/>
          <a:lstStyle/>
          <a:p>
            <a:pPr indent="0" marL="0">
              <a:buNone/>
            </a:pPr>
            <a:r>
              <a:rPr lang="en-US" sz="1200" dirty="0">
                <a:solidFill>
                  <a:srgbClr val="93A3B5"/>
                </a:solidFill>
                <a:latin typeface="Trebuchet MS" pitchFamily="34" charset="0"/>
                <a:ea typeface="Trebuchet MS" pitchFamily="34" charset="-122"/>
                <a:cs typeface="Trebuchet MS" pitchFamily="34" charset="-120"/>
              </a:rPr>
              <a:t>Working papers are revised when they are shown to be wrong, and what changed is kept on the record.</a:t>
            </a:r>
            <a:endParaRPr lang="en-US" sz="1200" dirty="0"/>
          </a:p>
        </p:txBody>
      </p:sp>
      <p:sp>
        <p:nvSpPr>
          <p:cNvPr id="8" name="Text 6"/>
          <p:cNvSpPr txBox="1"/>
          <p:nvPr/>
        </p:nvSpPr>
        <p:spPr>
          <a:xfrm>
            <a:off x="621792" y="5394960"/>
            <a:ext cx="8229600" cy="310896"/>
          </a:xfrm>
          <a:prstGeom prst="rect">
            <a:avLst/>
          </a:prstGeom>
          <a:noFill/>
          <a:ln/>
        </p:spPr>
        <p:txBody>
          <a:bodyPr wrap="square" lIns="0" tIns="0" rIns="0" bIns="0" rtlCol="0" anchor="ctr"/>
          <a:lstStyle/>
          <a:p>
            <a:pPr indent="0" marL="0">
              <a:buNone/>
            </a:pPr>
            <a:r>
              <a:rPr lang="en-US" sz="1300" b="1" spc="100" kern="0" dirty="0">
                <a:solidFill>
                  <a:srgbClr val="FFFFFF"/>
                </a:solidFill>
                <a:latin typeface="Trebuchet MS" pitchFamily="34" charset="0"/>
                <a:ea typeface="Trebuchet MS" pitchFamily="34" charset="-122"/>
                <a:cs typeface="Trebuchet MS" pitchFamily="34" charset="-120"/>
              </a:rPr>
              <a:t>James Maconochie   |   Architecture &amp; Attention</a:t>
            </a:r>
            <a:endParaRPr lang="en-US" sz="1300" dirty="0"/>
          </a:p>
        </p:txBody>
      </p:sp>
      <p:sp>
        <p:nvSpPr>
          <p:cNvPr id="9" name="Text 7"/>
          <p:cNvSpPr txBox="1"/>
          <p:nvPr/>
        </p:nvSpPr>
        <p:spPr>
          <a:xfrm>
            <a:off x="621792" y="5760720"/>
            <a:ext cx="8229600" cy="274320"/>
          </a:xfrm>
          <a:prstGeom prst="rect">
            <a:avLst/>
          </a:prstGeom>
          <a:noFill/>
          <a:ln/>
        </p:spPr>
        <p:txBody>
          <a:bodyPr wrap="square" lIns="0" tIns="0" rIns="0" bIns="0" rtlCol="0" anchor="ctr"/>
          <a:lstStyle/>
          <a:p>
            <a:pPr indent="0" marL="0">
              <a:buNone/>
            </a:pPr>
            <a:r>
              <a:rPr lang="en-US" sz="1050" b="1" spc="200" kern="0" dirty="0">
                <a:solidFill>
                  <a:srgbClr val="F47920"/>
                </a:solidFill>
                <a:latin typeface="Trebuchet MS" pitchFamily="34" charset="0"/>
                <a:ea typeface="Trebuchet MS" pitchFamily="34" charset="-122"/>
                <a:cs typeface="Trebuchet MS" pitchFamily="34" charset="-120"/>
              </a:rPr>
              <a:t>HUMILITAS, HUMANITAS, ET CURIOSITAS  ·  SEMPER</a:t>
            </a:r>
            <a:endParaRPr lang="en-US" sz="1050" dirty="0"/>
          </a:p>
        </p:txBody>
      </p:sp>
      <p:sp>
        <p:nvSpPr>
          <p:cNvPr id="10" name="Text 8"/>
          <p:cNvSpPr txBox="1"/>
          <p:nvPr/>
        </p:nvSpPr>
        <p:spPr>
          <a:xfrm>
            <a:off x="621792" y="6053328"/>
            <a:ext cx="8229600" cy="274320"/>
          </a:xfrm>
          <a:prstGeom prst="rect">
            <a:avLst/>
          </a:prstGeom>
          <a:noFill/>
          <a:ln/>
        </p:spPr>
        <p:txBody>
          <a:bodyPr wrap="square" lIns="0" tIns="0" rIns="0" bIns="0" rtlCol="0" anchor="ctr"/>
          <a:lstStyle/>
          <a:p>
            <a:pPr indent="0" marL="0">
              <a:buNone/>
            </a:pPr>
            <a:r>
              <a:rPr lang="en-US" sz="1250" i="1" dirty="0">
                <a:solidFill>
                  <a:srgbClr val="B9C4D0"/>
                </a:solidFill>
                <a:latin typeface="Georgia" pitchFamily="34" charset="0"/>
                <a:ea typeface="Georgia" pitchFamily="34" charset="-122"/>
                <a:cs typeface="Georgia" pitchFamily="34" charset="-120"/>
              </a:rPr>
              <a:t>Humility, humanity, and curiosity. Always.</a:t>
            </a:r>
            <a:endParaRPr lang="en-US" sz="1250" dirty="0"/>
          </a:p>
        </p:txBody>
      </p:sp>
      <p:pic>
        <p:nvPicPr>
          <p:cNvPr id="11" name="brand-mark" descr="/tmp/claude-0/-home-claude/840a28d2-2874-58f2-bea9-3fe61a55262a/scratchpad/attdeck/logo.png">    </p:cNvPr>
          <p:cNvPicPr>
            <a:picLocks noChangeAspect="1"/>
          </p:cNvPicPr>
          <p:nvPr/>
        </p:nvPicPr>
        <p:blipFill>
          <a:blip r:embed="rId1"/>
          <a:stretch>
            <a:fillRect/>
          </a:stretch>
        </p:blipFill>
        <p:spPr>
          <a:xfrm>
            <a:off x="9692640" y="3931920"/>
            <a:ext cx="1874520" cy="1874520"/>
          </a:xfrm>
          <a:prstGeom prst="rect">
            <a:avLst/>
          </a:prstGeom>
        </p:spPr>
      </p:pic>
    </p:spTree>
  </p:cSld>
  <p:clrMapOvr>
    <a:masterClrMapping/>
  </p:clrMapOvr>
</p:sld>
</file>

<file path=ppt/theme/theme1.xml><?xml version="1.0" encoding="utf-8"?>
<a:theme xmlns:a="http://schemas.openxmlformats.org/drawingml/2006/main" name="Architecture &amp; Attention">
  <a:themeElements>
    <a:clrScheme name="Architecture &amp; Attention">
      <a:dk1>
        <a:srgbClr val="1B2838"/>
      </a:dk1>
      <a:lt1>
        <a:srgbClr val="F5F0EB"/>
      </a:lt1>
      <a:dk2>
        <a:srgbClr val="2A3D54"/>
      </a:dk2>
      <a:lt2>
        <a:srgbClr val="FFFFFF"/>
      </a:lt2>
      <a:accent1>
        <a:srgbClr val="F47920"/>
      </a:accent1>
      <a:accent2>
        <a:srgbClr val="C0490A"/>
      </a:accent2>
      <a:accent3>
        <a:srgbClr val="5B6A7D"/>
      </a:accent3>
      <a:accent4>
        <a:srgbClr val="B9C4D0"/>
      </a:accent4>
      <a:accent5>
        <a:srgbClr val="E3DBD2"/>
      </a:accent5>
      <a:accent6>
        <a:srgbClr val="3C5068"/>
      </a:accent6>
      <a:hlink>
        <a:srgbClr val="F47920"/>
      </a:hlink>
      <a:folHlink>
        <a:srgbClr val="5B6A7D"/>
      </a:folHlink>
    </a:clrScheme>
    <a:fontScheme name="Architecture &amp; Attention">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rebuchet M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Does It All Feel Like Too Much?</dc:title>
  <dc:subject>PptxGenJS Presentation</dc:subject>
  <dc:creator>James Maconochie</dc:creator>
  <cp:lastModifiedBy>James Maconochie</cp:lastModifiedBy>
  <cp:revision>1</cp:revision>
  <dcterms:created xsi:type="dcterms:W3CDTF">2026-10-19T21:31:52Z</dcterms:created>
  <dcterms:modified xsi:type="dcterms:W3CDTF">2026-10-19T21:31:52Z</dcterms:modified>
</cp:coreProperties>
</file>