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id="{89b5316b-63fe-0e80-ff69-7b7f52fada2a}">
          <p14:sldIdLst>
            <p14:sldId id="256"/>
          </p14:sldIdLst>
        </p14:section>
        <p14:section name="Part one: the argument" id="{7baa8c73-1762-947c-3f69-c3d6f4d39058}">
          <p14:sldIdLst>
            <p14:sldId id="258"/>
            <p14:sldId id="259"/>
            <p14:sldId id="260"/>
            <p14:sldId id="261"/>
            <p14:sldId id="262"/>
            <p14:sldId id="263"/>
            <p14:sldId id="264"/>
            <p14:sldId id="265"/>
            <p14:sldId id="266"/>
            <p14:sldId id="267"/>
          </p14:sldIdLst>
        </p14:section>
        <p14:section name="Part two: what it costs" id="{3f16e5f1-cbba-56ff-ab04-6ad2fafdcced}">
          <p14:sldIdLst>
            <p14:sldId id="268"/>
            <p14:sldId id="269"/>
            <p14:sldId id="270"/>
            <p14:sldId id="271"/>
          </p14:sldIdLst>
        </p14:section>
        <p14:section name="Part three: limits and use" id="{01ab903a-d29c-d2d6-af44-0f8ad6ede86a}">
          <p14:sldIdLst>
            <p14:sldId id="272"/>
            <p14:sldId id="273"/>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Seventeen sheets. The argument, then what it costs measured, then the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Apparatus, not argument. The same slide is in all six decks.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Nothing about the sentence changed. You did. And the thing that changed you was not hearing it again.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Ackoff’s stack, with the last step doing something the first three do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Wisdom cannot be accumulated. It has to be travelled through.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return arrow is the whole argument. Without it you can still have a very capable system; what you do not have is one that improves by having been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Irreversible, borne by the agent, and it changes the agent.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Deliberately not naming the mechanism: the resonance story is the schoolbook version.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Pearl’s three rungs, with who lives on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surgeon does not get a score. Neither does a policy, a hire, or a bridge.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Knowing where your knowledge stops is what being wrong repeatedly installs.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Synthetic wisdom: wisdom-shaped output without its developmental history.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study reports which way each group moved rather than the size of the effect, so neither does this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hinge of part two.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Removing the first stage does not reduce the need for the last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seed corn problem, and why it is invisible while it is happening.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fences. The last one is the one almost nothing in this genre says.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practical payoff.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HEET_LIGHT">
    <p:bg>
      <p:bgPr>
        <a:solidFill>
          <a:srgbClr val="F5F0EB"/>
        </a:solidFill>
      </p:bgPr>
    </p:bg>
    <p:spTree>
      <p:nvGrpSpPr>
        <p:cNvPr id="1" name=""/>
        <p:cNvGrpSpPr/>
        <p:nvPr/>
      </p:nvGrpSpPr>
      <p:grpSpPr>
        <a:xfrm>
          <a:off x="0" y="0"/>
          <a:ext cx="0" cy="0"/>
          <a:chOff x="0" y="0"/>
          <a:chExt cx="0" cy="0"/>
        </a:xfrm>
      </p:grpSpPr>
      <p:sp>
        <p:nvSpPr>
          <p:cNvPr id="2" name="Shape 0"/>
          <p:cNvSpPr/>
          <p:nvPr/>
        </p:nvSpPr>
        <p:spPr>
          <a:xfrm>
            <a:off x="0" y="0"/>
            <a:ext cx="12188952" cy="100584"/>
          </a:xfrm>
          <a:prstGeom prst="rect">
            <a:avLst/>
          </a:prstGeom>
          <a:solidFill>
            <a:srgbClr val="F47920"/>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HEET_DARK">
    <p:bg>
      <p:bgPr>
        <a:solidFill>
          <a:srgbClr val="1B2838"/>
        </a:solidFill>
      </p:bgPr>
    </p:bg>
    <p:spTree>
      <p:nvGrpSpPr>
        <p:cNvPr id="1" name=""/>
        <p:cNvGrpSpPr/>
        <p:nvPr/>
      </p:nvGrpSpPr>
      <p:grpSpPr>
        <a:xfrm>
          <a:off x="0" y="0"/>
          <a:ext cx="0" cy="0"/>
          <a:chOff x="0" y="0"/>
          <a:chExt cx="0" cy="0"/>
        </a:xfrm>
      </p:grpSpPr>
      <p:sp>
        <p:nvSpPr>
          <p:cNvPr id="2" name="Shape 0"/>
          <p:cNvSpPr/>
          <p:nvPr/>
        </p:nvSpPr>
        <p:spPr>
          <a:xfrm>
            <a:off x="0" y="0"/>
            <a:ext cx="12188952" cy="100584"/>
          </a:xfrm>
          <a:prstGeom prst="rect">
            <a:avLst/>
          </a:prstGeom>
          <a:solidFill>
            <a:srgbClr val="F47920"/>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VER">
    <p:bg>
      <p:bgPr>
        <a:solidFill>
          <a:srgbClr val="1B2838"/>
        </a:solidFill>
      </p:bgPr>
    </p:bg>
    <p:spTree>
      <p:nvGrpSpPr>
        <p:cNvPr id="1" name=""/>
        <p:cNvGrpSpPr/>
        <p:nvPr/>
      </p:nvGrpSpPr>
      <p:grpSpPr>
        <a:xfrm>
          <a:off x="0" y="0"/>
          <a:ext cx="0" cy="0"/>
          <a:chOff x="0" y="0"/>
          <a:chExt cx="0" cy="0"/>
        </a:xfrm>
      </p:grpSpPr>
      <p:sp>
        <p:nvSpPr>
          <p:cNvPr id="2" name="Shape 0"/>
          <p:cNvSpPr/>
          <p:nvPr/>
        </p:nvSpPr>
        <p:spPr>
          <a:xfrm>
            <a:off x="0" y="0"/>
            <a:ext cx="12188952" cy="100584"/>
          </a:xfrm>
          <a:prstGeom prst="rect">
            <a:avLst/>
          </a:prstGeom>
          <a:solidFill>
            <a:srgbClr val="F47920"/>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4.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621792" y="658368"/>
            <a:ext cx="6400800" cy="310896"/>
          </a:xfrm>
          <a:prstGeom prst="rect">
            <a:avLst/>
          </a:prstGeom>
          <a:noFill/>
          <a:ln/>
        </p:spPr>
        <p:txBody>
          <a:bodyPr wrap="square" lIns="0" tIns="0" rIns="0" bIns="0" rtlCol="0" anchor="ctr"/>
          <a:lstStyle/>
          <a:p>
            <a:pPr indent="0" marL="0">
              <a:buNone/>
            </a:pPr>
            <a:r>
              <a:rPr lang="en-US" sz="1200" b="1" spc="300" kern="0" dirty="0">
                <a:solidFill>
                  <a:srgbClr val="F47920"/>
                </a:solidFill>
                <a:latin typeface="Trebuchet MS" pitchFamily="34" charset="0"/>
                <a:ea typeface="Trebuchet MS" pitchFamily="34" charset="-122"/>
                <a:cs typeface="Trebuchet MS" pitchFamily="34" charset="-120"/>
              </a:rPr>
              <a:t>ARCHITECTURE &amp; ATTENTION</a:t>
            </a:r>
            <a:endParaRPr lang="en-US" sz="1200" dirty="0"/>
          </a:p>
        </p:txBody>
      </p:sp>
      <p:sp>
        <p:nvSpPr>
          <p:cNvPr id="3" name="Text 1"/>
          <p:cNvSpPr txBox="1"/>
          <p:nvPr/>
        </p:nvSpPr>
        <p:spPr>
          <a:xfrm>
            <a:off x="621792" y="1691640"/>
            <a:ext cx="6583680" cy="2103120"/>
          </a:xfrm>
          <a:prstGeom prst="rect">
            <a:avLst/>
          </a:prstGeom>
          <a:noFill/>
          <a:ln/>
        </p:spPr>
        <p:txBody>
          <a:bodyPr wrap="square" lIns="0" tIns="0" rIns="0" bIns="0" rtlCol="0" anchor="t"/>
          <a:lstStyle/>
          <a:p>
            <a:pPr indent="0" marL="0">
              <a:buNone/>
            </a:pPr>
            <a:r>
              <a:rPr lang="en-US" sz="4400" b="1" dirty="0">
                <a:solidFill>
                  <a:srgbClr val="FFFFFF"/>
                </a:solidFill>
                <a:latin typeface="Georgia" pitchFamily="34" charset="0"/>
                <a:ea typeface="Georgia" pitchFamily="34" charset="-122"/>
                <a:cs typeface="Georgia" pitchFamily="34" charset="-120"/>
              </a:rPr>
              <a:t>Why Can't You Just Be Told?</a:t>
            </a:r>
            <a:endParaRPr lang="en-US" sz="4400" dirty="0"/>
          </a:p>
        </p:txBody>
      </p:sp>
      <p:sp>
        <p:nvSpPr>
          <p:cNvPr id="4" name="Text 2"/>
          <p:cNvSpPr txBox="1"/>
          <p:nvPr/>
        </p:nvSpPr>
        <p:spPr>
          <a:xfrm>
            <a:off x="621792" y="3931920"/>
            <a:ext cx="6949440" cy="1645920"/>
          </a:xfrm>
          <a:prstGeom prst="rect">
            <a:avLst/>
          </a:prstGeom>
          <a:noFill/>
          <a:ln/>
        </p:spPr>
        <p:txBody>
          <a:bodyPr wrap="square" lIns="0" tIns="0" rIns="0" bIns="0" rtlCol="0" anchor="t"/>
          <a:lstStyle/>
          <a:p>
            <a:pPr indent="0" marL="0">
              <a:lnSpc>
                <a:spcPct val="130000"/>
              </a:lnSpc>
              <a:buNone/>
            </a:pPr>
            <a:r>
              <a:rPr lang="en-US" sz="1700" dirty="0">
                <a:solidFill>
                  <a:srgbClr val="B9C4D0"/>
                </a:solidFill>
                <a:latin typeface="Trebuchet MS" pitchFamily="34" charset="0"/>
                <a:ea typeface="Trebuchet MS" pitchFamily="34" charset="-122"/>
                <a:cs typeface="Trebuchet MS" pitchFamily="34" charset="-120"/>
              </a:rPr>
              <a:t>Somebody once gave you exactly the right advice and you did not use it. You understood every word. You still had to get it wrong yourself before it meant anything.</a:t>
            </a:r>
            <a:endParaRPr lang="en-US" sz="1700" dirty="0"/>
          </a:p>
        </p:txBody>
      </p:sp>
      <p:pic>
        <p:nvPicPr>
          <p:cNvPr id="5" name="brand-mark" descr="/tmp/claude-0/-home-claude/840a28d2-2874-58f2-bea9-3fe61a55262a/scratchpad/wgdeck/logo.png">    </p:cNvPr>
          <p:cNvPicPr>
            <a:picLocks noChangeAspect="1"/>
          </p:cNvPicPr>
          <p:nvPr/>
        </p:nvPicPr>
        <p:blipFill>
          <a:blip r:embed="rId1"/>
          <a:stretch>
            <a:fillRect/>
          </a:stretch>
        </p:blipFill>
        <p:spPr>
          <a:xfrm>
            <a:off x="8641080" y="1920240"/>
            <a:ext cx="2926080" cy="2926080"/>
          </a:xfrm>
          <a:prstGeom prst="rect">
            <a:avLst/>
          </a:prstGeom>
        </p:spPr>
      </p:pic>
      <p:sp>
        <p:nvSpPr>
          <p:cNvPr id="6" name="Text 3"/>
          <p:cNvSpPr txBox="1"/>
          <p:nvPr/>
        </p:nvSpPr>
        <p:spPr>
          <a:xfrm>
            <a:off x="621792" y="6035040"/>
            <a:ext cx="10058400" cy="365760"/>
          </a:xfrm>
          <a:prstGeom prst="rect">
            <a:avLst/>
          </a:prstGeom>
          <a:noFill/>
          <a:ln/>
        </p:spPr>
        <p:txBody>
          <a:bodyPr wrap="square" lIns="0" tIns="0" rIns="0" bIns="0" rtlCol="0" anchor="ctr"/>
          <a:lstStyle/>
          <a:p>
            <a:pPr indent="0" marL="0">
              <a:buNone/>
            </a:pPr>
            <a:r>
              <a:rPr lang="en-US" sz="1150" dirty="0">
                <a:solidFill>
                  <a:srgbClr val="5B6A7D"/>
                </a:solidFill>
                <a:latin typeface="Trebuchet MS" pitchFamily="34" charset="0"/>
                <a:ea typeface="Trebuchet MS" pitchFamily="34" charset="-122"/>
                <a:cs typeface="Trebuchet MS" pitchFamily="34" charset="-120"/>
              </a:rPr>
              <a:t>The argument of the working paper The Wisdom Gap   |   James Maconochie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WHERE THIS SITS</a:t>
            </a:r>
            <a:endParaRPr lang="en-US" sz="1100" dirty="0"/>
          </a:p>
        </p:txBody>
      </p:sp>
      <p:sp>
        <p:nvSpPr>
          <p:cNvPr id="3" name="Text 1"/>
          <p:cNvSpPr txBox="1"/>
          <p:nvPr/>
        </p:nvSpPr>
        <p:spPr>
          <a:xfrm>
            <a:off x="621792" y="868680"/>
            <a:ext cx="10945368" cy="1417320"/>
          </a:xfrm>
          <a:prstGeom prst="rect">
            <a:avLst/>
          </a:prstGeom>
          <a:noFill/>
          <a:ln/>
        </p:spPr>
        <p:txBody>
          <a:bodyPr wrap="square" lIns="0" tIns="0" rIns="0" bIns="0" rtlCol="0" anchor="t"/>
          <a:lstStyle/>
          <a:p>
            <a:pPr indent="0" marL="0">
              <a:lnSpc>
                <a:spcPct val="130000"/>
              </a:lnSpc>
              <a:buNone/>
            </a:pPr>
            <a:r>
              <a:rPr lang="en-US" sz="1600" dirty="0">
                <a:solidFill>
                  <a:srgbClr val="1B2838"/>
                </a:solidFill>
                <a:latin typeface="Georgia" pitchFamily="34" charset="0"/>
                <a:ea typeface="Georgia" pitchFamily="34" charset="-122"/>
                <a:cs typeface="Georgia" pitchFamily="34" charset="-120"/>
              </a:rPr>
              <a:t>There is more language in the world than anyone can attend to. The obvious fix, an AI that reads it all for you and tells you what is true, does not work: the judgement that would take requires having been wrong at your own expense, and nothing a model does costs it anything. So the judging stays with people, and almost nothing we currently inspect can tell whether a person actually judged or simply agreed.</a:t>
            </a:r>
            <a:endParaRPr lang="en-US" sz="1600" dirty="0"/>
          </a:p>
        </p:txBody>
      </p:sp>
      <p:sp>
        <p:nvSpPr>
          <p:cNvPr id="4" name="rule"/>
          <p:cNvSpPr/>
          <p:nvPr/>
        </p:nvSpPr>
        <p:spPr>
          <a:xfrm>
            <a:off x="621792" y="2377440"/>
            <a:ext cx="10945368" cy="10973"/>
          </a:xfrm>
          <a:prstGeom prst="rect">
            <a:avLst/>
          </a:prstGeom>
          <a:solidFill>
            <a:srgbClr val="E3DBD2"/>
          </a:solidFill>
          <a:ln/>
        </p:spPr>
      </p:sp>
      <p:sp>
        <p:nvSpPr>
          <p:cNvPr id="5" name="Text 3"/>
          <p:cNvSpPr txBox="1"/>
          <p:nvPr/>
        </p:nvSpPr>
        <p:spPr>
          <a:xfrm>
            <a:off x="621792" y="2542032"/>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01</a:t>
            </a:r>
            <a:endParaRPr lang="en-US" sz="1200" dirty="0"/>
          </a:p>
        </p:txBody>
      </p:sp>
      <p:sp>
        <p:nvSpPr>
          <p:cNvPr id="6" name="Text 4"/>
          <p:cNvSpPr txBox="1"/>
          <p:nvPr/>
        </p:nvSpPr>
        <p:spPr>
          <a:xfrm>
            <a:off x="1170432" y="2542032"/>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Why Does It All Feel Like Too Much?</a:t>
            </a:r>
            <a:endParaRPr lang="en-US" sz="1500" dirty="0"/>
          </a:p>
        </p:txBody>
      </p:sp>
      <p:sp>
        <p:nvSpPr>
          <p:cNvPr id="7" name="Text 5"/>
          <p:cNvSpPr txBox="1"/>
          <p:nvPr/>
        </p:nvSpPr>
        <p:spPr>
          <a:xfrm>
            <a:off x="621792" y="2971800"/>
            <a:ext cx="457200" cy="292608"/>
          </a:xfrm>
          <a:prstGeom prst="rect">
            <a:avLst/>
          </a:prstGeom>
          <a:noFill/>
          <a:ln/>
        </p:spPr>
        <p:txBody>
          <a:bodyPr wrap="square" lIns="0" tIns="0" rIns="0" bIns="0" rtlCol="0" anchor="ctr"/>
          <a:lstStyle/>
          <a:p>
            <a:pPr indent="0" marL="0">
              <a:buNone/>
            </a:pPr>
            <a:r>
              <a:rPr lang="en-US" sz="1200" dirty="0">
                <a:solidFill>
                  <a:srgbClr val="C0490A"/>
                </a:solidFill>
                <a:latin typeface="Trebuchet MS" pitchFamily="34" charset="0"/>
                <a:ea typeface="Trebuchet MS" pitchFamily="34" charset="-122"/>
                <a:cs typeface="Trebuchet MS" pitchFamily="34" charset="-120"/>
              </a:rPr>
              <a:t>02</a:t>
            </a:r>
            <a:endParaRPr lang="en-US" sz="1200" dirty="0"/>
          </a:p>
        </p:txBody>
      </p:sp>
      <p:sp>
        <p:nvSpPr>
          <p:cNvPr id="8" name="Text 6"/>
          <p:cNvSpPr txBox="1"/>
          <p:nvPr/>
        </p:nvSpPr>
        <p:spPr>
          <a:xfrm>
            <a:off x="1170432" y="2971800"/>
            <a:ext cx="10396728" cy="292608"/>
          </a:xfrm>
          <a:prstGeom prst="rect">
            <a:avLst/>
          </a:prstGeom>
          <a:noFill/>
          <a:ln/>
        </p:spPr>
        <p:txBody>
          <a:bodyPr wrap="square" lIns="0" tIns="0" rIns="0" bIns="0" rtlCol="0" anchor="ctr"/>
          <a:lstStyle/>
          <a:p>
            <a:pPr indent="0" marL="0">
              <a:buNone/>
            </a:pPr>
            <a:r>
              <a:rPr lang="en-US" sz="1500" b="1" dirty="0">
                <a:solidFill>
                  <a:srgbClr val="C0490A"/>
                </a:solidFill>
                <a:latin typeface="Georgia" pitchFamily="34" charset="0"/>
                <a:ea typeface="Georgia" pitchFamily="34" charset="-122"/>
                <a:cs typeface="Georgia" pitchFamily="34" charset="-120"/>
              </a:rPr>
              <a:t>Why Can’t You Just Be Told?</a:t>
            </a:r>
            <a:endParaRPr lang="en-US" sz="1500" dirty="0"/>
          </a:p>
        </p:txBody>
      </p:sp>
      <p:sp>
        <p:nvSpPr>
          <p:cNvPr id="9" name="Text 7"/>
          <p:cNvSpPr txBox="1"/>
          <p:nvPr/>
        </p:nvSpPr>
        <p:spPr>
          <a:xfrm>
            <a:off x="621792" y="3401568"/>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03</a:t>
            </a:r>
            <a:endParaRPr lang="en-US" sz="1200" dirty="0"/>
          </a:p>
        </p:txBody>
      </p:sp>
      <p:sp>
        <p:nvSpPr>
          <p:cNvPr id="10" name="Text 8"/>
          <p:cNvSpPr txBox="1"/>
          <p:nvPr/>
        </p:nvSpPr>
        <p:spPr>
          <a:xfrm>
            <a:off x="1170432" y="3401568"/>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What Holds a Claim Up?</a:t>
            </a:r>
            <a:endParaRPr lang="en-US" sz="1500" dirty="0"/>
          </a:p>
        </p:txBody>
      </p:sp>
      <p:sp>
        <p:nvSpPr>
          <p:cNvPr id="11" name="Text 9"/>
          <p:cNvSpPr txBox="1"/>
          <p:nvPr/>
        </p:nvSpPr>
        <p:spPr>
          <a:xfrm>
            <a:off x="621792" y="3831336"/>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04</a:t>
            </a:r>
            <a:endParaRPr lang="en-US" sz="1200" dirty="0"/>
          </a:p>
        </p:txBody>
      </p:sp>
      <p:sp>
        <p:nvSpPr>
          <p:cNvPr id="12" name="Text 10"/>
          <p:cNvSpPr txBox="1"/>
          <p:nvPr/>
        </p:nvSpPr>
        <p:spPr>
          <a:xfrm>
            <a:off x="1170432" y="3831336"/>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How Would You Know?</a:t>
            </a:r>
            <a:endParaRPr lang="en-US" sz="1500" dirty="0"/>
          </a:p>
        </p:txBody>
      </p:sp>
      <p:sp>
        <p:nvSpPr>
          <p:cNvPr id="13" name="Text 11"/>
          <p:cNvSpPr txBox="1"/>
          <p:nvPr/>
        </p:nvSpPr>
        <p:spPr>
          <a:xfrm>
            <a:off x="621792" y="4261104"/>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05</a:t>
            </a:r>
            <a:endParaRPr lang="en-US" sz="1200" dirty="0"/>
          </a:p>
        </p:txBody>
      </p:sp>
      <p:sp>
        <p:nvSpPr>
          <p:cNvPr id="14" name="Text 12"/>
          <p:cNvSpPr txBox="1"/>
          <p:nvPr/>
        </p:nvSpPr>
        <p:spPr>
          <a:xfrm>
            <a:off x="1170432" y="4261104"/>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Who Pays If It’s Wrong?</a:t>
            </a:r>
            <a:endParaRPr lang="en-US" sz="1500" dirty="0"/>
          </a:p>
        </p:txBody>
      </p:sp>
      <p:sp>
        <p:nvSpPr>
          <p:cNvPr id="15" name="Text 13"/>
          <p:cNvSpPr txBox="1"/>
          <p:nvPr/>
        </p:nvSpPr>
        <p:spPr>
          <a:xfrm>
            <a:off x="621792" y="4690872"/>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06</a:t>
            </a:r>
            <a:endParaRPr lang="en-US" sz="1200" dirty="0"/>
          </a:p>
        </p:txBody>
      </p:sp>
      <p:sp>
        <p:nvSpPr>
          <p:cNvPr id="16" name="Text 14"/>
          <p:cNvSpPr txBox="1"/>
          <p:nvPr/>
        </p:nvSpPr>
        <p:spPr>
          <a:xfrm>
            <a:off x="1170432" y="4690872"/>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What Would You Build Instead?</a:t>
            </a:r>
            <a:endParaRPr lang="en-US" sz="1500" dirty="0"/>
          </a:p>
        </p:txBody>
      </p:sp>
      <p:sp>
        <p:nvSpPr>
          <p:cNvPr id="17" name="Text 15"/>
          <p:cNvSpPr txBox="1"/>
          <p:nvPr/>
        </p:nvSpPr>
        <p:spPr>
          <a:xfrm>
            <a:off x="621792" y="5193792"/>
            <a:ext cx="10945368" cy="640080"/>
          </a:xfrm>
          <a:prstGeom prst="rect">
            <a:avLst/>
          </a:prstGeom>
          <a:noFill/>
          <a:ln/>
        </p:spPr>
        <p:txBody>
          <a:bodyPr wrap="square" lIns="0" tIns="0" rIns="0" bIns="0" rtlCol="0" anchor="t"/>
          <a:lstStyle/>
          <a:p>
            <a:pPr indent="0" marL="0">
              <a:lnSpc>
                <a:spcPct val="125000"/>
              </a:lnSpc>
              <a:buNone/>
            </a:pPr>
            <a:r>
              <a:rPr lang="en-US" sz="1250" dirty="0">
                <a:solidFill>
                  <a:srgbClr val="5B6A7D"/>
                </a:solidFill>
                <a:latin typeface="Trebuchet MS" pitchFamily="34" charset="0"/>
                <a:ea typeface="Trebuchet MS" pitchFamily="34" charset="-122"/>
                <a:cs typeface="Trebuchet MS" pitchFamily="34" charset="-120"/>
              </a:rPr>
              <a:t>Six short pieces, each drawn from a working paper. Each one stands on its own; this is the second. They are ordered so that every piece ends by raising the question the next one is called.</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ARGUMENT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Advice you did not use</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a:t>
            </a:r>
            <a:endParaRPr lang="en-US" sz="1000" dirty="0"/>
          </a:p>
        </p:txBody>
      </p:sp>
      <p:sp>
        <p:nvSpPr>
          <p:cNvPr id="5" name="Text 3"/>
          <p:cNvSpPr txBox="1"/>
          <p:nvPr/>
        </p:nvSpPr>
        <p:spPr>
          <a:xfrm>
            <a:off x="621792" y="1783080"/>
            <a:ext cx="10945368" cy="86868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Think of something you were told early on that turned out to be completely true, and that you ignored, or nodded at, or filed away. Then think of the day it finally landed, which was almost certainly the day it cost you something.</a:t>
            </a:r>
            <a:endParaRPr lang="en-US" sz="1500" dirty="0"/>
          </a:p>
        </p:txBody>
      </p:sp>
      <p:sp>
        <p:nvSpPr>
          <p:cNvPr id="6" name="figure-card-1"/>
          <p:cNvSpPr/>
          <p:nvPr/>
        </p:nvSpPr>
        <p:spPr>
          <a:xfrm>
            <a:off x="621792" y="2834640"/>
            <a:ext cx="10945368" cy="3017520"/>
          </a:xfrm>
          <a:prstGeom prst="rect">
            <a:avLst/>
          </a:prstGeom>
          <a:solidFill>
            <a:srgbClr val="FFFFFF"/>
          </a:solidFill>
          <a:ln w="12700">
            <a:solidFill>
              <a:srgbClr val="E3DBD2"/>
            </a:solidFill>
            <a:prstDash val="solid"/>
          </a:ln>
        </p:spPr>
      </p:sp>
      <p:pic>
        <p:nvPicPr>
          <p:cNvPr id="7" name="figure-1" descr="/tmp/claude-0/-home-claude/840a28d2-2874-58f2-bea9-3fe61a55262a/scratchpad/wgdeck/fig1.png">    </p:cNvPr>
          <p:cNvPicPr>
            <a:picLocks noChangeAspect="1"/>
          </p:cNvPicPr>
          <p:nvPr/>
        </p:nvPicPr>
        <p:blipFill>
          <a:blip r:embed="rId1"/>
          <a:stretch>
            <a:fillRect/>
          </a:stretch>
        </p:blipFill>
        <p:spPr>
          <a:xfrm>
            <a:off x="1654817" y="3072384"/>
            <a:ext cx="8879318" cy="254203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ARGUMENT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Four different things, not one pile</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2</a:t>
            </a:r>
            <a:endParaRPr lang="en-US" sz="1000" dirty="0"/>
          </a:p>
        </p:txBody>
      </p:sp>
      <p:sp>
        <p:nvSpPr>
          <p:cNvPr id="5" name="card-1"/>
          <p:cNvSpPr/>
          <p:nvPr/>
        </p:nvSpPr>
        <p:spPr>
          <a:xfrm>
            <a:off x="621792" y="1828800"/>
            <a:ext cx="2571750" cy="2377440"/>
          </a:xfrm>
          <a:prstGeom prst="rect">
            <a:avLst/>
          </a:prstGeom>
          <a:solidFill>
            <a:srgbClr val="FFFFFF"/>
          </a:solidFill>
          <a:ln w="12700">
            <a:solidFill>
              <a:srgbClr val="E3DBD2"/>
            </a:solidFill>
            <a:prstDash val="solid"/>
          </a:ln>
        </p:spPr>
      </p:sp>
      <p:sp>
        <p:nvSpPr>
          <p:cNvPr id="6" name="card-edge-1"/>
          <p:cNvSpPr/>
          <p:nvPr/>
        </p:nvSpPr>
        <p:spPr>
          <a:xfrm>
            <a:off x="621792" y="1828800"/>
            <a:ext cx="50292" cy="2377440"/>
          </a:xfrm>
          <a:prstGeom prst="rect">
            <a:avLst/>
          </a:prstGeom>
          <a:solidFill>
            <a:srgbClr val="F47920"/>
          </a:solidFill>
          <a:ln/>
        </p:spPr>
      </p:sp>
      <p:sp>
        <p:nvSpPr>
          <p:cNvPr id="7" name="Text 5"/>
          <p:cNvSpPr txBox="1"/>
          <p:nvPr/>
        </p:nvSpPr>
        <p:spPr>
          <a:xfrm>
            <a:off x="877824" y="2011680"/>
            <a:ext cx="2114550"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DATA</a:t>
            </a:r>
            <a:endParaRPr lang="en-US" sz="1400" dirty="0"/>
          </a:p>
        </p:txBody>
      </p:sp>
      <p:sp>
        <p:nvSpPr>
          <p:cNvPr id="8" name="Text 6"/>
          <p:cNvSpPr txBox="1"/>
          <p:nvPr/>
        </p:nvSpPr>
        <p:spPr>
          <a:xfrm>
            <a:off x="877824" y="2578608"/>
            <a:ext cx="2114550" cy="14173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A reading. 38.2 degrees. 160 over 95. Four millimetres of deflection.</a:t>
            </a:r>
            <a:endParaRPr lang="en-US" sz="1250" dirty="0"/>
          </a:p>
        </p:txBody>
      </p:sp>
      <p:sp>
        <p:nvSpPr>
          <p:cNvPr id="9" name="card-2"/>
          <p:cNvSpPr/>
          <p:nvPr/>
        </p:nvSpPr>
        <p:spPr>
          <a:xfrm>
            <a:off x="3412998" y="1828800"/>
            <a:ext cx="2571750" cy="2377440"/>
          </a:xfrm>
          <a:prstGeom prst="rect">
            <a:avLst/>
          </a:prstGeom>
          <a:solidFill>
            <a:srgbClr val="FFFFFF"/>
          </a:solidFill>
          <a:ln w="12700">
            <a:solidFill>
              <a:srgbClr val="E3DBD2"/>
            </a:solidFill>
            <a:prstDash val="solid"/>
          </a:ln>
        </p:spPr>
      </p:sp>
      <p:sp>
        <p:nvSpPr>
          <p:cNvPr id="10" name="card-edge-2"/>
          <p:cNvSpPr/>
          <p:nvPr/>
        </p:nvSpPr>
        <p:spPr>
          <a:xfrm>
            <a:off x="3412998" y="1828800"/>
            <a:ext cx="50292" cy="2377440"/>
          </a:xfrm>
          <a:prstGeom prst="rect">
            <a:avLst/>
          </a:prstGeom>
          <a:solidFill>
            <a:srgbClr val="F47920"/>
          </a:solidFill>
          <a:ln/>
        </p:spPr>
      </p:sp>
      <p:sp>
        <p:nvSpPr>
          <p:cNvPr id="11" name="Text 9"/>
          <p:cNvSpPr txBox="1"/>
          <p:nvPr/>
        </p:nvSpPr>
        <p:spPr>
          <a:xfrm>
            <a:off x="3669030" y="2011680"/>
            <a:ext cx="2114550"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INFORMATION</a:t>
            </a:r>
            <a:endParaRPr lang="en-US" sz="1400" dirty="0"/>
          </a:p>
        </p:txBody>
      </p:sp>
      <p:sp>
        <p:nvSpPr>
          <p:cNvPr id="12" name="Text 10"/>
          <p:cNvSpPr txBox="1"/>
          <p:nvPr/>
        </p:nvSpPr>
        <p:spPr>
          <a:xfrm>
            <a:off x="3669030" y="2578608"/>
            <a:ext cx="2114550" cy="14173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That reading put in context. Compared with what it should be.</a:t>
            </a:r>
            <a:endParaRPr lang="en-US" sz="1250" dirty="0"/>
          </a:p>
        </p:txBody>
      </p:sp>
      <p:sp>
        <p:nvSpPr>
          <p:cNvPr id="13" name="card-3"/>
          <p:cNvSpPr/>
          <p:nvPr/>
        </p:nvSpPr>
        <p:spPr>
          <a:xfrm>
            <a:off x="6204204" y="1828800"/>
            <a:ext cx="2571750" cy="2377440"/>
          </a:xfrm>
          <a:prstGeom prst="rect">
            <a:avLst/>
          </a:prstGeom>
          <a:solidFill>
            <a:srgbClr val="FFFFFF"/>
          </a:solidFill>
          <a:ln w="12700">
            <a:solidFill>
              <a:srgbClr val="E3DBD2"/>
            </a:solidFill>
            <a:prstDash val="solid"/>
          </a:ln>
        </p:spPr>
      </p:sp>
      <p:sp>
        <p:nvSpPr>
          <p:cNvPr id="14" name="card-edge-3"/>
          <p:cNvSpPr/>
          <p:nvPr/>
        </p:nvSpPr>
        <p:spPr>
          <a:xfrm>
            <a:off x="6204204" y="1828800"/>
            <a:ext cx="50292" cy="2377440"/>
          </a:xfrm>
          <a:prstGeom prst="rect">
            <a:avLst/>
          </a:prstGeom>
          <a:solidFill>
            <a:srgbClr val="F47920"/>
          </a:solidFill>
          <a:ln/>
        </p:spPr>
      </p:sp>
      <p:sp>
        <p:nvSpPr>
          <p:cNvPr id="15" name="Text 13"/>
          <p:cNvSpPr txBox="1"/>
          <p:nvPr/>
        </p:nvSpPr>
        <p:spPr>
          <a:xfrm>
            <a:off x="6460236" y="2011680"/>
            <a:ext cx="2114550"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KNOWLEDGE</a:t>
            </a:r>
            <a:endParaRPr lang="en-US" sz="1400" dirty="0"/>
          </a:p>
        </p:txBody>
      </p:sp>
      <p:sp>
        <p:nvSpPr>
          <p:cNvPr id="16" name="Text 14"/>
          <p:cNvSpPr txBox="1"/>
          <p:nvPr/>
        </p:nvSpPr>
        <p:spPr>
          <a:xfrm>
            <a:off x="6460236" y="2578608"/>
            <a:ext cx="2114550" cy="14173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The pattern across many such readings, and what to do about it.</a:t>
            </a:r>
            <a:endParaRPr lang="en-US" sz="1250" dirty="0"/>
          </a:p>
        </p:txBody>
      </p:sp>
      <p:sp>
        <p:nvSpPr>
          <p:cNvPr id="17" name="card-4"/>
          <p:cNvSpPr/>
          <p:nvPr/>
        </p:nvSpPr>
        <p:spPr>
          <a:xfrm>
            <a:off x="8995410" y="1828800"/>
            <a:ext cx="2571750" cy="2377440"/>
          </a:xfrm>
          <a:prstGeom prst="rect">
            <a:avLst/>
          </a:prstGeom>
          <a:solidFill>
            <a:srgbClr val="FFFFFF"/>
          </a:solidFill>
          <a:ln w="12700">
            <a:solidFill>
              <a:srgbClr val="E3DBD2"/>
            </a:solidFill>
            <a:prstDash val="solid"/>
          </a:ln>
        </p:spPr>
      </p:sp>
      <p:sp>
        <p:nvSpPr>
          <p:cNvPr id="18" name="card-edge-4"/>
          <p:cNvSpPr/>
          <p:nvPr/>
        </p:nvSpPr>
        <p:spPr>
          <a:xfrm>
            <a:off x="8995410" y="1828800"/>
            <a:ext cx="50292" cy="2377440"/>
          </a:xfrm>
          <a:prstGeom prst="rect">
            <a:avLst/>
          </a:prstGeom>
          <a:solidFill>
            <a:srgbClr val="F47920"/>
          </a:solidFill>
          <a:ln/>
        </p:spPr>
      </p:sp>
      <p:sp>
        <p:nvSpPr>
          <p:cNvPr id="19" name="Text 17"/>
          <p:cNvSpPr txBox="1"/>
          <p:nvPr/>
        </p:nvSpPr>
        <p:spPr>
          <a:xfrm>
            <a:off x="9251442" y="2011680"/>
            <a:ext cx="2114550"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WISDOM</a:t>
            </a:r>
            <a:endParaRPr lang="en-US" sz="1400" dirty="0"/>
          </a:p>
        </p:txBody>
      </p:sp>
      <p:sp>
        <p:nvSpPr>
          <p:cNvPr id="20" name="Text 18"/>
          <p:cNvSpPr txBox="1"/>
          <p:nvPr/>
        </p:nvSpPr>
        <p:spPr>
          <a:xfrm>
            <a:off x="9251442" y="2578608"/>
            <a:ext cx="2114550" cy="14173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Treated by almost everyone as simply more knowledge. It is not.</a:t>
            </a:r>
            <a:endParaRPr lang="en-US" sz="1250" dirty="0"/>
          </a:p>
        </p:txBody>
      </p:sp>
      <p:sp>
        <p:nvSpPr>
          <p:cNvPr id="21" name="Text 19"/>
          <p:cNvSpPr txBox="1"/>
          <p:nvPr/>
        </p:nvSpPr>
        <p:spPr>
          <a:xfrm>
            <a:off x="621792" y="4526280"/>
            <a:ext cx="10945368" cy="73152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 first three are a stack. The fourth is a different kind of thing, arrived at a different way.</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ARGUMENT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The last step is the odd one</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8496A8"/>
                </a:solidFill>
                <a:latin typeface="Trebuchet MS" pitchFamily="34" charset="0"/>
                <a:ea typeface="Trebuchet MS" pitchFamily="34" charset="-122"/>
                <a:cs typeface="Trebuchet MS" pitchFamily="34" charset="-120"/>
              </a:rPr>
              <a:t>3</a:t>
            </a:r>
            <a:endParaRPr lang="en-US" sz="1000" dirty="0"/>
          </a:p>
        </p:txBody>
      </p:sp>
      <p:sp>
        <p:nvSpPr>
          <p:cNvPr id="5" name="Text 3"/>
          <p:cNvSpPr txBox="1"/>
          <p:nvPr/>
        </p:nvSpPr>
        <p:spPr>
          <a:xfrm>
            <a:off x="621792" y="1783080"/>
            <a:ext cx="10945368" cy="82296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The first three can be handed over. I can give you my data. I can give you my information. With more effort I can teach you what I know.</a:t>
            </a:r>
            <a:endParaRPr lang="en-US" sz="1500" dirty="0"/>
          </a:p>
        </p:txBody>
      </p:sp>
      <p:sp>
        <p:nvSpPr>
          <p:cNvPr id="6" name="accent-edge"/>
          <p:cNvSpPr/>
          <p:nvPr/>
        </p:nvSpPr>
        <p:spPr>
          <a:xfrm>
            <a:off x="621792" y="2834640"/>
            <a:ext cx="64008" cy="1463040"/>
          </a:xfrm>
          <a:prstGeom prst="rect">
            <a:avLst/>
          </a:prstGeom>
          <a:solidFill>
            <a:srgbClr val="F47920"/>
          </a:solidFill>
          <a:ln/>
        </p:spPr>
      </p:sp>
      <p:sp>
        <p:nvSpPr>
          <p:cNvPr id="7" name="Text 5"/>
          <p:cNvSpPr txBox="1"/>
          <p:nvPr/>
        </p:nvSpPr>
        <p:spPr>
          <a:xfrm>
            <a:off x="1033272" y="2834640"/>
            <a:ext cx="9692640" cy="1463040"/>
          </a:xfrm>
          <a:prstGeom prst="rect">
            <a:avLst/>
          </a:prstGeom>
          <a:noFill/>
          <a:ln/>
        </p:spPr>
        <p:txBody>
          <a:bodyPr wrap="square" lIns="0" tIns="0" rIns="0" bIns="0" rtlCol="0" anchor="ctr"/>
          <a:lstStyle/>
          <a:p>
            <a:pPr indent="0" marL="0">
              <a:lnSpc>
                <a:spcPct val="125000"/>
              </a:lnSpc>
              <a:buNone/>
            </a:pPr>
            <a:r>
              <a:rPr lang="en-US" sz="2800" dirty="0">
                <a:solidFill>
                  <a:srgbClr val="FFFFFF"/>
                </a:solidFill>
                <a:latin typeface="Georgia" pitchFamily="34" charset="0"/>
                <a:ea typeface="Georgia" pitchFamily="34" charset="-122"/>
                <a:cs typeface="Georgia" pitchFamily="34" charset="-120"/>
              </a:rPr>
              <a:t>I cannot give you what twenty years of being wrong did to me.</a:t>
            </a:r>
            <a:endParaRPr lang="en-US" sz="2800" dirty="0"/>
          </a:p>
        </p:txBody>
      </p:sp>
      <p:sp>
        <p:nvSpPr>
          <p:cNvPr id="8" name="Text 6"/>
          <p:cNvSpPr txBox="1"/>
          <p:nvPr/>
        </p:nvSpPr>
        <p:spPr>
          <a:xfrm>
            <a:off x="621792" y="4663440"/>
            <a:ext cx="10945368" cy="822960"/>
          </a:xfrm>
          <a:prstGeom prst="rect">
            <a:avLst/>
          </a:prstGeom>
          <a:noFill/>
          <a:ln/>
        </p:spPr>
        <p:txBody>
          <a:bodyPr wrap="square" lIns="0" tIns="0" rIns="0" bIns="0" rtlCol="0" anchor="t"/>
          <a:lstStyle/>
          <a:p>
            <a:pPr indent="0" marL="0">
              <a:lnSpc>
                <a:spcPct val="125000"/>
              </a:lnSpc>
              <a:buNone/>
            </a:pPr>
            <a:r>
              <a:rPr lang="en-US" sz="1600" dirty="0">
                <a:solidFill>
                  <a:srgbClr val="B9C4D0"/>
                </a:solidFill>
                <a:latin typeface="Trebuchet MS" pitchFamily="34" charset="0"/>
                <a:ea typeface="Trebuchet MS" pitchFamily="34" charset="-122"/>
                <a:cs typeface="Trebuchet MS" pitchFamily="34" charset="-120"/>
              </a:rPr>
              <a:t>Not because it is mystical. Because the mechanism that produced it ran on me, over time, and it needed me to be the one carrying the cost.</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ARGUMENT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The loop that produces it</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4</a:t>
            </a:r>
            <a:endParaRPr lang="en-US" sz="1000" dirty="0"/>
          </a:p>
        </p:txBody>
      </p:sp>
      <p:sp>
        <p:nvSpPr>
          <p:cNvPr id="5" name="Text 3"/>
          <p:cNvSpPr txBox="1"/>
          <p:nvPr/>
        </p:nvSpPr>
        <p:spPr>
          <a:xfrm>
            <a:off x="621792" y="1783080"/>
            <a:ext cx="3931920" cy="329184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What you pay attention to decides what you experience. What you experience, especially where it hurts, changes your judgement. And changed judgement changes what you notice next time, which is where the loop closes.</a:t>
            </a:r>
            <a:endParaRPr lang="en-US" sz="1500" dirty="0"/>
          </a:p>
          <a:p>
            <a:pPr indent="0" marL="0">
              <a:lnSpc>
                <a:spcPct val="125000"/>
              </a:lnSpc>
              <a:buNone/>
            </a:pPr>
            <a:endParaRPr lang="en-US" sz="1500" dirty="0"/>
          </a:p>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Take the return arrow away and what is left can still produce excellent work. What it cannot do is get wiser. The loop is not about the quality of the output; it is about whether anything changes in the thing producing it.</a:t>
            </a:r>
            <a:endParaRPr lang="en-US" sz="1500" dirty="0"/>
          </a:p>
        </p:txBody>
      </p:sp>
      <p:sp>
        <p:nvSpPr>
          <p:cNvPr id="6" name="figure-card-2"/>
          <p:cNvSpPr/>
          <p:nvPr/>
        </p:nvSpPr>
        <p:spPr>
          <a:xfrm>
            <a:off x="5056632" y="1783080"/>
            <a:ext cx="6510528" cy="3996515"/>
          </a:xfrm>
          <a:prstGeom prst="rect">
            <a:avLst/>
          </a:prstGeom>
          <a:solidFill>
            <a:srgbClr val="FFFFFF"/>
          </a:solidFill>
          <a:ln w="12700">
            <a:solidFill>
              <a:srgbClr val="E3DBD2"/>
            </a:solidFill>
            <a:prstDash val="solid"/>
          </a:ln>
        </p:spPr>
      </p:sp>
      <p:pic>
        <p:nvPicPr>
          <p:cNvPr id="7" name="figure-2" descr="/tmp/claude-0/-home-claude/840a28d2-2874-58f2-bea9-3fe61a55262a/scratchpad/wgdeck/fig2.png">    </p:cNvPr>
          <p:cNvPicPr>
            <a:picLocks noChangeAspect="1"/>
          </p:cNvPicPr>
          <p:nvPr/>
        </p:nvPicPr>
        <p:blipFill>
          <a:blip r:embed="rId1"/>
          <a:stretch>
            <a:fillRect/>
          </a:stretch>
        </p:blipFill>
        <p:spPr>
          <a:xfrm>
            <a:off x="5294376" y="2020824"/>
            <a:ext cx="6035040" cy="352102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ARGUMENT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What makes a consequence real</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5</a:t>
            </a:r>
            <a:endParaRPr lang="en-US" sz="1000" dirty="0"/>
          </a:p>
        </p:txBody>
      </p:sp>
      <p:sp>
        <p:nvSpPr>
          <p:cNvPr id="5" name="Text 3"/>
          <p:cNvSpPr txBox="1"/>
          <p:nvPr/>
        </p:nvSpPr>
        <p:spPr>
          <a:xfrm>
            <a:off x="621792" y="1783080"/>
            <a:ext cx="10945368" cy="64008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Not every bad outcome teaches anything. Three things have to be true, and if any one is missing the loop does not turn.</a:t>
            </a:r>
            <a:endParaRPr lang="en-US" sz="1500" dirty="0"/>
          </a:p>
        </p:txBody>
      </p:sp>
      <p:sp>
        <p:nvSpPr>
          <p:cNvPr id="6" name="card-1"/>
          <p:cNvSpPr/>
          <p:nvPr/>
        </p:nvSpPr>
        <p:spPr>
          <a:xfrm>
            <a:off x="621792" y="2606040"/>
            <a:ext cx="3502152" cy="2651760"/>
          </a:xfrm>
          <a:prstGeom prst="rect">
            <a:avLst/>
          </a:prstGeom>
          <a:solidFill>
            <a:srgbClr val="FFFFFF"/>
          </a:solidFill>
          <a:ln w="12700">
            <a:solidFill>
              <a:srgbClr val="E3DBD2"/>
            </a:solidFill>
            <a:prstDash val="solid"/>
          </a:ln>
        </p:spPr>
      </p:sp>
      <p:sp>
        <p:nvSpPr>
          <p:cNvPr id="7" name="card-edge-1"/>
          <p:cNvSpPr/>
          <p:nvPr/>
        </p:nvSpPr>
        <p:spPr>
          <a:xfrm>
            <a:off x="621792" y="2606040"/>
            <a:ext cx="50292" cy="2651760"/>
          </a:xfrm>
          <a:prstGeom prst="rect">
            <a:avLst/>
          </a:prstGeom>
          <a:solidFill>
            <a:srgbClr val="F47920"/>
          </a:solidFill>
          <a:ln/>
        </p:spPr>
      </p:sp>
      <p:sp>
        <p:nvSpPr>
          <p:cNvPr id="8" name="Text 6"/>
          <p:cNvSpPr txBox="1"/>
          <p:nvPr/>
        </p:nvSpPr>
        <p:spPr>
          <a:xfrm>
            <a:off x="877824" y="278892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YOU CANNOT UNDO IT</a:t>
            </a:r>
            <a:endParaRPr lang="en-US" sz="1400" dirty="0"/>
          </a:p>
        </p:txBody>
      </p:sp>
      <p:sp>
        <p:nvSpPr>
          <p:cNvPr id="9" name="Text 7"/>
          <p:cNvSpPr txBox="1"/>
          <p:nvPr/>
        </p:nvSpPr>
        <p:spPr>
          <a:xfrm>
            <a:off x="877824" y="3355848"/>
            <a:ext cx="3044952" cy="169164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A result you can roll back and try again is a simulation of a consequence. Useful for learning a game. Not the same thing.</a:t>
            </a:r>
            <a:endParaRPr lang="en-US" sz="1250" dirty="0"/>
          </a:p>
        </p:txBody>
      </p:sp>
      <p:sp>
        <p:nvSpPr>
          <p:cNvPr id="10" name="card-2"/>
          <p:cNvSpPr/>
          <p:nvPr/>
        </p:nvSpPr>
        <p:spPr>
          <a:xfrm>
            <a:off x="4343400" y="2606040"/>
            <a:ext cx="3502152" cy="2651760"/>
          </a:xfrm>
          <a:prstGeom prst="rect">
            <a:avLst/>
          </a:prstGeom>
          <a:solidFill>
            <a:srgbClr val="FFFFFF"/>
          </a:solidFill>
          <a:ln w="12700">
            <a:solidFill>
              <a:srgbClr val="E3DBD2"/>
            </a:solidFill>
            <a:prstDash val="solid"/>
          </a:ln>
        </p:spPr>
      </p:sp>
      <p:sp>
        <p:nvSpPr>
          <p:cNvPr id="11" name="card-edge-2"/>
          <p:cNvSpPr/>
          <p:nvPr/>
        </p:nvSpPr>
        <p:spPr>
          <a:xfrm>
            <a:off x="4343400" y="2606040"/>
            <a:ext cx="50292" cy="2651760"/>
          </a:xfrm>
          <a:prstGeom prst="rect">
            <a:avLst/>
          </a:prstGeom>
          <a:solidFill>
            <a:srgbClr val="F47920"/>
          </a:solidFill>
          <a:ln/>
        </p:spPr>
      </p:sp>
      <p:sp>
        <p:nvSpPr>
          <p:cNvPr id="12" name="Text 10"/>
          <p:cNvSpPr txBox="1"/>
          <p:nvPr/>
        </p:nvSpPr>
        <p:spPr>
          <a:xfrm>
            <a:off x="4599432" y="278892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IT LANDS ON YOU</a:t>
            </a:r>
            <a:endParaRPr lang="en-US" sz="1400" dirty="0"/>
          </a:p>
        </p:txBody>
      </p:sp>
      <p:sp>
        <p:nvSpPr>
          <p:cNvPr id="13" name="Text 11"/>
          <p:cNvSpPr txBox="1"/>
          <p:nvPr/>
        </p:nvSpPr>
        <p:spPr>
          <a:xfrm>
            <a:off x="4599432" y="3355848"/>
            <a:ext cx="3044952" cy="169164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Not on the next shift, not on a user you never meet, not on an abstraction called the business. On the person who made the call. On you.</a:t>
            </a:r>
            <a:endParaRPr lang="en-US" sz="1250" dirty="0"/>
          </a:p>
        </p:txBody>
      </p:sp>
      <p:sp>
        <p:nvSpPr>
          <p:cNvPr id="14" name="card-3"/>
          <p:cNvSpPr/>
          <p:nvPr/>
        </p:nvSpPr>
        <p:spPr>
          <a:xfrm>
            <a:off x="8065008" y="2606040"/>
            <a:ext cx="3502152" cy="2651760"/>
          </a:xfrm>
          <a:prstGeom prst="rect">
            <a:avLst/>
          </a:prstGeom>
          <a:solidFill>
            <a:srgbClr val="FFFFFF"/>
          </a:solidFill>
          <a:ln w="12700">
            <a:solidFill>
              <a:srgbClr val="E3DBD2"/>
            </a:solidFill>
            <a:prstDash val="solid"/>
          </a:ln>
        </p:spPr>
      </p:sp>
      <p:sp>
        <p:nvSpPr>
          <p:cNvPr id="15" name="card-edge-3"/>
          <p:cNvSpPr/>
          <p:nvPr/>
        </p:nvSpPr>
        <p:spPr>
          <a:xfrm>
            <a:off x="8065008" y="2606040"/>
            <a:ext cx="50292" cy="2651760"/>
          </a:xfrm>
          <a:prstGeom prst="rect">
            <a:avLst/>
          </a:prstGeom>
          <a:solidFill>
            <a:srgbClr val="F47920"/>
          </a:solidFill>
          <a:ln/>
        </p:spPr>
      </p:sp>
      <p:sp>
        <p:nvSpPr>
          <p:cNvPr id="16" name="Text 14"/>
          <p:cNvSpPr txBox="1"/>
          <p:nvPr/>
        </p:nvSpPr>
        <p:spPr>
          <a:xfrm>
            <a:off x="8321040" y="278892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IT CHANGES WHAT YOU ARE</a:t>
            </a:r>
            <a:endParaRPr lang="en-US" sz="1400" dirty="0"/>
          </a:p>
        </p:txBody>
      </p:sp>
      <p:sp>
        <p:nvSpPr>
          <p:cNvPr id="17" name="Text 15"/>
          <p:cNvSpPr txBox="1"/>
          <p:nvPr/>
        </p:nvSpPr>
        <p:spPr>
          <a:xfrm>
            <a:off x="8321040" y="3355848"/>
            <a:ext cx="3044952" cy="169164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Next time a case looks textbook-clear, something in you hesitates, and you could not switch that off if you wanted to.</a:t>
            </a:r>
            <a:endParaRPr lang="en-US" sz="12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ARGUMENT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It met every specification</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6</a:t>
            </a:r>
            <a:endParaRPr lang="en-US" sz="1000" dirty="0"/>
          </a:p>
        </p:txBody>
      </p:sp>
      <p:sp>
        <p:nvSpPr>
          <p:cNvPr id="5" name="Text 3"/>
          <p:cNvSpPr txBox="1"/>
          <p:nvPr/>
        </p:nvSpPr>
        <p:spPr>
          <a:xfrm>
            <a:off x="621792" y="1783080"/>
            <a:ext cx="10945368" cy="64008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In July 1940 a suspension bridge opened across the Tacoma Narrows. It had been designed to the standards of the day and it met them.</a:t>
            </a:r>
            <a:endParaRPr lang="en-US" sz="1500" dirty="0"/>
          </a:p>
        </p:txBody>
      </p:sp>
      <p:sp>
        <p:nvSpPr>
          <p:cNvPr id="6" name="card-1"/>
          <p:cNvSpPr/>
          <p:nvPr/>
        </p:nvSpPr>
        <p:spPr>
          <a:xfrm>
            <a:off x="621792" y="2560320"/>
            <a:ext cx="5362956" cy="1371600"/>
          </a:xfrm>
          <a:prstGeom prst="rect">
            <a:avLst/>
          </a:prstGeom>
          <a:solidFill>
            <a:srgbClr val="FFFFFF"/>
          </a:solidFill>
          <a:ln w="12700">
            <a:solidFill>
              <a:srgbClr val="E3DBD2"/>
            </a:solidFill>
            <a:prstDash val="solid"/>
          </a:ln>
        </p:spPr>
      </p:sp>
      <p:sp>
        <p:nvSpPr>
          <p:cNvPr id="7" name="card-edge-1"/>
          <p:cNvSpPr/>
          <p:nvPr/>
        </p:nvSpPr>
        <p:spPr>
          <a:xfrm>
            <a:off x="621792" y="2560320"/>
            <a:ext cx="50292" cy="1371600"/>
          </a:xfrm>
          <a:prstGeom prst="rect">
            <a:avLst/>
          </a:prstGeom>
          <a:solidFill>
            <a:srgbClr val="F47920"/>
          </a:solidFill>
          <a:ln/>
        </p:spPr>
      </p:sp>
      <p:sp>
        <p:nvSpPr>
          <p:cNvPr id="8" name="Text 6"/>
          <p:cNvSpPr txBox="1"/>
          <p:nvPr/>
        </p:nvSpPr>
        <p:spPr>
          <a:xfrm>
            <a:off x="877824" y="2743200"/>
            <a:ext cx="4905756"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JULY 1940</a:t>
            </a:r>
            <a:endParaRPr lang="en-US" sz="1400" dirty="0"/>
          </a:p>
        </p:txBody>
      </p:sp>
      <p:sp>
        <p:nvSpPr>
          <p:cNvPr id="9" name="Text 7"/>
          <p:cNvSpPr txBox="1"/>
          <p:nvPr/>
        </p:nvSpPr>
        <p:spPr>
          <a:xfrm>
            <a:off x="877824" y="3310128"/>
            <a:ext cx="4905756" cy="41148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Opened, having met every specification that applied to it.</a:t>
            </a:r>
            <a:endParaRPr lang="en-US" sz="1250" dirty="0"/>
          </a:p>
        </p:txBody>
      </p:sp>
      <p:sp>
        <p:nvSpPr>
          <p:cNvPr id="10" name="card-2"/>
          <p:cNvSpPr/>
          <p:nvPr/>
        </p:nvSpPr>
        <p:spPr>
          <a:xfrm>
            <a:off x="6204204" y="2560320"/>
            <a:ext cx="5362956" cy="1371600"/>
          </a:xfrm>
          <a:prstGeom prst="rect">
            <a:avLst/>
          </a:prstGeom>
          <a:solidFill>
            <a:srgbClr val="FFFFFF"/>
          </a:solidFill>
          <a:ln w="12700">
            <a:solidFill>
              <a:srgbClr val="E3DBD2"/>
            </a:solidFill>
            <a:prstDash val="solid"/>
          </a:ln>
        </p:spPr>
      </p:sp>
      <p:sp>
        <p:nvSpPr>
          <p:cNvPr id="11" name="card-edge-2"/>
          <p:cNvSpPr/>
          <p:nvPr/>
        </p:nvSpPr>
        <p:spPr>
          <a:xfrm>
            <a:off x="6204204" y="2560320"/>
            <a:ext cx="50292" cy="1371600"/>
          </a:xfrm>
          <a:prstGeom prst="rect">
            <a:avLst/>
          </a:prstGeom>
          <a:solidFill>
            <a:srgbClr val="F47920"/>
          </a:solidFill>
          <a:ln/>
        </p:spPr>
      </p:sp>
      <p:sp>
        <p:nvSpPr>
          <p:cNvPr id="12" name="Text 10"/>
          <p:cNvSpPr txBox="1"/>
          <p:nvPr/>
        </p:nvSpPr>
        <p:spPr>
          <a:xfrm>
            <a:off x="6460236" y="2743200"/>
            <a:ext cx="4905756"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NOVEMBER 1940</a:t>
            </a:r>
            <a:endParaRPr lang="en-US" sz="1400" dirty="0"/>
          </a:p>
        </p:txBody>
      </p:sp>
      <p:sp>
        <p:nvSpPr>
          <p:cNvPr id="13" name="Text 11"/>
          <p:cNvSpPr txBox="1"/>
          <p:nvPr/>
        </p:nvSpPr>
        <p:spPr>
          <a:xfrm>
            <a:off x="6460236" y="3310128"/>
            <a:ext cx="4905756" cy="41148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Down, in a wind of around forty miles an hour, far below its design load.</a:t>
            </a:r>
            <a:endParaRPr lang="en-US" sz="1250" dirty="0"/>
          </a:p>
        </p:txBody>
      </p:sp>
      <p:sp>
        <p:nvSpPr>
          <p:cNvPr id="14" name="Text 12"/>
          <p:cNvSpPr txBox="1"/>
          <p:nvPr/>
        </p:nvSpPr>
        <p:spPr>
          <a:xfrm>
            <a:off x="621792" y="4206240"/>
            <a:ext cx="10945368" cy="18288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 calculations were not wrong. They were calculations of the things anybody knew to calculate. What brought it down was a behaviour that was not in them, and the profession only learned to look for it by watching this happen.</a:t>
            </a:r>
            <a:endParaRPr lang="en-US" sz="1500" dirty="0"/>
          </a:p>
          <a:p>
            <a:pPr indent="0" marL="0">
              <a:lnSpc>
                <a:spcPct val="125000"/>
              </a:lnSpc>
              <a:buNone/>
            </a:pPr>
            <a:endParaRPr lang="en-US" sz="1500" dirty="0"/>
          </a:p>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That is what experience supplies and knowledge cannot: not better answers to the questions you asked, but the questions you did not know were there.</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ARGUMENT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Watching, doing, imagining</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7</a:t>
            </a:r>
            <a:endParaRPr lang="en-US" sz="1000" dirty="0"/>
          </a:p>
        </p:txBody>
      </p:sp>
      <p:sp>
        <p:nvSpPr>
          <p:cNvPr id="5" name="Text 3"/>
          <p:cNvSpPr txBox="1"/>
          <p:nvPr/>
        </p:nvSpPr>
        <p:spPr>
          <a:xfrm>
            <a:off x="621792" y="1783080"/>
            <a:ext cx="10945368" cy="6858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Three ways of getting at why something happens, and they are not interchangeable. Reading about an intervention is not performing one, and no quantity of reading converts into the other kind.</a:t>
            </a:r>
            <a:endParaRPr lang="en-US" sz="1500" dirty="0"/>
          </a:p>
        </p:txBody>
      </p:sp>
      <p:sp>
        <p:nvSpPr>
          <p:cNvPr id="6" name="figure-card-3"/>
          <p:cNvSpPr/>
          <p:nvPr/>
        </p:nvSpPr>
        <p:spPr>
          <a:xfrm>
            <a:off x="621792" y="2651760"/>
            <a:ext cx="10945368" cy="3566160"/>
          </a:xfrm>
          <a:prstGeom prst="rect">
            <a:avLst/>
          </a:prstGeom>
          <a:solidFill>
            <a:srgbClr val="FFFFFF"/>
          </a:solidFill>
          <a:ln w="12700">
            <a:solidFill>
              <a:srgbClr val="E3DBD2"/>
            </a:solidFill>
            <a:prstDash val="solid"/>
          </a:ln>
        </p:spPr>
      </p:sp>
      <p:pic>
        <p:nvPicPr>
          <p:cNvPr id="7" name="figure-3" descr="/tmp/claude-0/-home-claude/840a28d2-2874-58f2-bea9-3fe61a55262a/scratchpad/wgdeck/fig3.png">    </p:cNvPr>
          <p:cNvPicPr>
            <a:picLocks noChangeAspect="1"/>
          </p:cNvPicPr>
          <p:nvPr/>
        </p:nvPicPr>
        <p:blipFill>
          <a:blip r:embed="rId1"/>
          <a:stretch>
            <a:fillRect/>
          </a:stretch>
        </p:blipFill>
        <p:spPr>
          <a:xfrm>
            <a:off x="2308403" y="2889504"/>
            <a:ext cx="7572146" cy="309067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ARGUMENT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But the helicopter really crashed</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8</a:t>
            </a:r>
            <a:endParaRPr lang="en-US" sz="1000" dirty="0"/>
          </a:p>
        </p:txBody>
      </p:sp>
      <p:sp>
        <p:nvSpPr>
          <p:cNvPr id="5" name="Text 3"/>
          <p:cNvSpPr txBox="1"/>
          <p:nvPr/>
        </p:nvSpPr>
        <p:spPr>
          <a:xfrm>
            <a:off x="621792" y="1783080"/>
            <a:ext cx="10945368" cy="82296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 strongest objection, in its strongest form. A program taught itself Go and found moves nobody had thought of. A research helicopter taught itself aerobatics and crashed real remote-controlled aircraft doing it. That is not reading about intervention. Conceded.</a:t>
            </a:r>
            <a:endParaRPr lang="en-US" sz="1500" dirty="0"/>
          </a:p>
        </p:txBody>
      </p:sp>
      <p:sp>
        <p:nvSpPr>
          <p:cNvPr id="6" name="figure-card-4"/>
          <p:cNvSpPr/>
          <p:nvPr/>
        </p:nvSpPr>
        <p:spPr>
          <a:xfrm>
            <a:off x="621792" y="2788920"/>
            <a:ext cx="10945368" cy="3108960"/>
          </a:xfrm>
          <a:prstGeom prst="rect">
            <a:avLst/>
          </a:prstGeom>
          <a:solidFill>
            <a:srgbClr val="FFFFFF"/>
          </a:solidFill>
          <a:ln w="12700">
            <a:solidFill>
              <a:srgbClr val="E3DBD2"/>
            </a:solidFill>
            <a:prstDash val="solid"/>
          </a:ln>
        </p:spPr>
      </p:sp>
      <p:pic>
        <p:nvPicPr>
          <p:cNvPr id="7" name="figure-4" descr="/tmp/claude-0/-home-claude/840a28d2-2874-58f2-bea9-3fe61a55262a/scratchpad/wgdeck/fig4.png">    </p:cNvPr>
          <p:cNvPicPr>
            <a:picLocks noChangeAspect="1"/>
          </p:cNvPicPr>
          <p:nvPr/>
        </p:nvPicPr>
        <p:blipFill>
          <a:blip r:embed="rId1"/>
          <a:stretch>
            <a:fillRect/>
          </a:stretch>
        </p:blipFill>
        <p:spPr>
          <a:xfrm>
            <a:off x="2934310" y="3026664"/>
            <a:ext cx="6320333" cy="263347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ARGUMENT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The failure is always the same shape</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9</a:t>
            </a:r>
            <a:endParaRPr lang="en-US" sz="1000" dirty="0"/>
          </a:p>
        </p:txBody>
      </p:sp>
      <p:sp>
        <p:nvSpPr>
          <p:cNvPr id="5" name="Text 3"/>
          <p:cNvSpPr txBox="1"/>
          <p:nvPr/>
        </p:nvSpPr>
        <p:spPr>
          <a:xfrm>
            <a:off x="621792" y="1783080"/>
            <a:ext cx="10945368" cy="82296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Legal briefs citing cases that do not exist. A load calculation produced just as fluently whether or not the figure was ever supplied. Not lies, and not random errors: no sense of where its own knowledge stops.</a:t>
            </a:r>
            <a:endParaRPr lang="en-US" sz="1500" dirty="0"/>
          </a:p>
        </p:txBody>
      </p:sp>
      <p:sp>
        <p:nvSpPr>
          <p:cNvPr id="6" name="figure-card-5"/>
          <p:cNvSpPr/>
          <p:nvPr/>
        </p:nvSpPr>
        <p:spPr>
          <a:xfrm>
            <a:off x="621792" y="2788920"/>
            <a:ext cx="10945368" cy="3108960"/>
          </a:xfrm>
          <a:prstGeom prst="rect">
            <a:avLst/>
          </a:prstGeom>
          <a:solidFill>
            <a:srgbClr val="FFFFFF"/>
          </a:solidFill>
          <a:ln w="12700">
            <a:solidFill>
              <a:srgbClr val="E3DBD2"/>
            </a:solidFill>
            <a:prstDash val="solid"/>
          </a:ln>
        </p:spPr>
      </p:sp>
      <p:pic>
        <p:nvPicPr>
          <p:cNvPr id="7" name="figure-5" descr="/tmp/claude-0/-home-claude/840a28d2-2874-58f2-bea9-3fe61a55262a/scratchpad/wgdeck/fig5.png">    </p:cNvPr>
          <p:cNvPicPr>
            <a:picLocks noChangeAspect="1"/>
          </p:cNvPicPr>
          <p:nvPr/>
        </p:nvPicPr>
        <p:blipFill>
          <a:blip r:embed="rId1"/>
          <a:stretch>
            <a:fillRect/>
          </a:stretch>
        </p:blipFill>
        <p:spPr>
          <a:xfrm>
            <a:off x="2934310" y="3026664"/>
            <a:ext cx="6320333" cy="263347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ARGUMENT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Wisdom-shaped, without the history</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8496A8"/>
                </a:solidFill>
                <a:latin typeface="Trebuchet MS" pitchFamily="34" charset="0"/>
                <a:ea typeface="Trebuchet MS" pitchFamily="34" charset="-122"/>
                <a:cs typeface="Trebuchet MS" pitchFamily="34" charset="-120"/>
              </a:rPr>
              <a:t>10</a:t>
            </a:r>
            <a:endParaRPr lang="en-US" sz="1000" dirty="0"/>
          </a:p>
        </p:txBody>
      </p:sp>
      <p:sp>
        <p:nvSpPr>
          <p:cNvPr id="5" name="Text 3"/>
          <p:cNvSpPr txBox="1"/>
          <p:nvPr/>
        </p:nvSpPr>
        <p:spPr>
          <a:xfrm>
            <a:off x="621792" y="1783080"/>
            <a:ext cx="10945368" cy="91440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A model trained on the writing of people who did traverse the loop will produce output that looks like their judgement. Measured hedge for measured hedge, it may be indistinguishable.</a:t>
            </a:r>
            <a:endParaRPr lang="en-US" sz="1500" dirty="0"/>
          </a:p>
        </p:txBody>
      </p:sp>
      <p:sp>
        <p:nvSpPr>
          <p:cNvPr id="6" name="accent-edge"/>
          <p:cNvSpPr/>
          <p:nvPr/>
        </p:nvSpPr>
        <p:spPr>
          <a:xfrm>
            <a:off x="621792" y="3017520"/>
            <a:ext cx="64008" cy="1737360"/>
          </a:xfrm>
          <a:prstGeom prst="rect">
            <a:avLst/>
          </a:prstGeom>
          <a:solidFill>
            <a:srgbClr val="F47920"/>
          </a:solidFill>
          <a:ln/>
        </p:spPr>
      </p:sp>
      <p:sp>
        <p:nvSpPr>
          <p:cNvPr id="7" name="Text 5"/>
          <p:cNvSpPr txBox="1"/>
          <p:nvPr/>
        </p:nvSpPr>
        <p:spPr>
          <a:xfrm>
            <a:off x="1033272" y="3017520"/>
            <a:ext cx="9692640" cy="1737360"/>
          </a:xfrm>
          <a:prstGeom prst="rect">
            <a:avLst/>
          </a:prstGeom>
          <a:noFill/>
          <a:ln/>
        </p:spPr>
        <p:txBody>
          <a:bodyPr wrap="square" lIns="0" tIns="0" rIns="0" bIns="0" rtlCol="0" anchor="ctr"/>
          <a:lstStyle/>
          <a:p>
            <a:pPr indent="0" marL="0">
              <a:lnSpc>
                <a:spcPct val="125000"/>
              </a:lnSpc>
              <a:buNone/>
            </a:pPr>
            <a:r>
              <a:rPr lang="en-US" sz="2500" dirty="0">
                <a:solidFill>
                  <a:srgbClr val="FFFFFF"/>
                </a:solidFill>
                <a:latin typeface="Georgia" pitchFamily="34" charset="0"/>
                <a:ea typeface="Georgia" pitchFamily="34" charset="-122"/>
                <a:cs typeface="Georgia" pitchFamily="34" charset="-120"/>
              </a:rPr>
              <a:t>What is absent is not the words. It is everything that made those words trustworthy in the person who first wrote them.</a:t>
            </a:r>
            <a:endParaRPr lang="en-US" sz="2500" dirty="0"/>
          </a:p>
        </p:txBody>
      </p:sp>
      <p:sp>
        <p:nvSpPr>
          <p:cNvPr id="8" name="Text 6"/>
          <p:cNvSpPr txBox="1"/>
          <p:nvPr/>
        </p:nvSpPr>
        <p:spPr>
          <a:xfrm>
            <a:off x="621792" y="5074920"/>
            <a:ext cx="10945368" cy="73152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The cases that went badly. The hesitation installed by the hundredth presentation. Knowing which way they personally tend to be wrong.</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TWO   ·   WHAT IT COSTS, MEASURED</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Two groups, one tool</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11</a:t>
            </a:r>
            <a:endParaRPr lang="en-US" sz="1000" dirty="0"/>
          </a:p>
        </p:txBody>
      </p:sp>
      <p:sp>
        <p:nvSpPr>
          <p:cNvPr id="5" name="Text 3"/>
          <p:cNvSpPr txBox="1"/>
          <p:nvPr/>
        </p:nvSpPr>
        <p:spPr>
          <a:xfrm>
            <a:off x="621792" y="1783080"/>
            <a:ext cx="10945368" cy="73152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Researchers gave students an AI assistant to research a scientific question, and compared the reasoning they produced against what they produced without it. Both groups got the same task. Only one had been trained in the subject.</a:t>
            </a:r>
            <a:endParaRPr lang="en-US" sz="1500" dirty="0"/>
          </a:p>
        </p:txBody>
      </p:sp>
      <p:sp>
        <p:nvSpPr>
          <p:cNvPr id="6" name="card-1"/>
          <p:cNvSpPr/>
          <p:nvPr/>
        </p:nvSpPr>
        <p:spPr>
          <a:xfrm>
            <a:off x="621792" y="2697480"/>
            <a:ext cx="5362956" cy="1783080"/>
          </a:xfrm>
          <a:prstGeom prst="rect">
            <a:avLst/>
          </a:prstGeom>
          <a:solidFill>
            <a:srgbClr val="FFFFFF"/>
          </a:solidFill>
          <a:ln w="12700">
            <a:solidFill>
              <a:srgbClr val="E3DBD2"/>
            </a:solidFill>
            <a:prstDash val="solid"/>
          </a:ln>
        </p:spPr>
      </p:sp>
      <p:sp>
        <p:nvSpPr>
          <p:cNvPr id="7" name="card-edge-1"/>
          <p:cNvSpPr/>
          <p:nvPr/>
        </p:nvSpPr>
        <p:spPr>
          <a:xfrm>
            <a:off x="621792" y="2697480"/>
            <a:ext cx="50292" cy="1783080"/>
          </a:xfrm>
          <a:prstGeom prst="rect">
            <a:avLst/>
          </a:prstGeom>
          <a:solidFill>
            <a:srgbClr val="F47920"/>
          </a:solidFill>
          <a:ln/>
        </p:spPr>
      </p:sp>
      <p:sp>
        <p:nvSpPr>
          <p:cNvPr id="8" name="Text 6"/>
          <p:cNvSpPr txBox="1"/>
          <p:nvPr/>
        </p:nvSpPr>
        <p:spPr>
          <a:xfrm>
            <a:off x="877824" y="2880360"/>
            <a:ext cx="4905756"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MEDICAL STUDENTS</a:t>
            </a:r>
            <a:endParaRPr lang="en-US" sz="1400" dirty="0"/>
          </a:p>
        </p:txBody>
      </p:sp>
      <p:sp>
        <p:nvSpPr>
          <p:cNvPr id="9" name="Text 7"/>
          <p:cNvSpPr txBox="1"/>
          <p:nvPr/>
        </p:nvSpPr>
        <p:spPr>
          <a:xfrm>
            <a:off x="877824" y="3447288"/>
            <a:ext cx="4905756" cy="82296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The question sat inside the field they had been trained in.</a:t>
            </a:r>
            <a:endParaRPr lang="en-US" sz="1250" dirty="0"/>
          </a:p>
          <a:p>
            <a:pPr indent="0" marL="0">
              <a:lnSpc>
                <a:spcPct val="122000"/>
              </a:lnSpc>
              <a:buNone/>
            </a:pPr>
            <a:endParaRPr lang="en-US" sz="1250" dirty="0"/>
          </a:p>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Better with the assistant than without it.</a:t>
            </a:r>
            <a:endParaRPr lang="en-US" sz="1250" dirty="0"/>
          </a:p>
        </p:txBody>
      </p:sp>
      <p:sp>
        <p:nvSpPr>
          <p:cNvPr id="10" name="card-2"/>
          <p:cNvSpPr/>
          <p:nvPr/>
        </p:nvSpPr>
        <p:spPr>
          <a:xfrm>
            <a:off x="6204204" y="2697480"/>
            <a:ext cx="5362956" cy="1783080"/>
          </a:xfrm>
          <a:prstGeom prst="rect">
            <a:avLst/>
          </a:prstGeom>
          <a:solidFill>
            <a:srgbClr val="FFFFFF"/>
          </a:solidFill>
          <a:ln w="12700">
            <a:solidFill>
              <a:srgbClr val="E3DBD2"/>
            </a:solidFill>
            <a:prstDash val="solid"/>
          </a:ln>
        </p:spPr>
      </p:sp>
      <p:sp>
        <p:nvSpPr>
          <p:cNvPr id="11" name="card-edge-2"/>
          <p:cNvSpPr/>
          <p:nvPr/>
        </p:nvSpPr>
        <p:spPr>
          <a:xfrm>
            <a:off x="6204204" y="2697480"/>
            <a:ext cx="50292" cy="1783080"/>
          </a:xfrm>
          <a:prstGeom prst="rect">
            <a:avLst/>
          </a:prstGeom>
          <a:solidFill>
            <a:srgbClr val="F47920"/>
          </a:solidFill>
          <a:ln/>
        </p:spPr>
      </p:sp>
      <p:sp>
        <p:nvSpPr>
          <p:cNvPr id="12" name="Text 10"/>
          <p:cNvSpPr txBox="1"/>
          <p:nvPr/>
        </p:nvSpPr>
        <p:spPr>
          <a:xfrm>
            <a:off x="6460236" y="2880360"/>
            <a:ext cx="4905756"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SOCIAL SCIENCE STUDENTS</a:t>
            </a:r>
            <a:endParaRPr lang="en-US" sz="1400" dirty="0"/>
          </a:p>
        </p:txBody>
      </p:sp>
      <p:sp>
        <p:nvSpPr>
          <p:cNvPr id="13" name="Text 11"/>
          <p:cNvSpPr txBox="1"/>
          <p:nvPr/>
        </p:nvSpPr>
        <p:spPr>
          <a:xfrm>
            <a:off x="6460236" y="3447288"/>
            <a:ext cx="4905756" cy="82296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The same question, outside their expertise.</a:t>
            </a:r>
            <a:endParaRPr lang="en-US" sz="1250" dirty="0"/>
          </a:p>
          <a:p>
            <a:pPr indent="0" marL="0">
              <a:lnSpc>
                <a:spcPct val="122000"/>
              </a:lnSpc>
              <a:buNone/>
            </a:pPr>
            <a:endParaRPr lang="en-US" sz="1250" dirty="0"/>
          </a:p>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Worse with the assistant than without it.</a:t>
            </a:r>
            <a:endParaRPr lang="en-US" sz="1250" dirty="0"/>
          </a:p>
        </p:txBody>
      </p:sp>
      <p:sp>
        <p:nvSpPr>
          <p:cNvPr id="14" name="Text 12"/>
          <p:cNvSpPr txBox="1"/>
          <p:nvPr/>
        </p:nvSpPr>
        <p:spPr>
          <a:xfrm>
            <a:off x="621792" y="4754880"/>
            <a:ext cx="10945368" cy="9144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Same task, same tool, opposite direction. The only thing that differed was what each group already knew. If you have ever caught an AI being confidently wrong about something you happen to know well, you have already run this experiment on yourself.</a:t>
            </a:r>
            <a:endParaRPr lang="en-US" sz="1500" dirty="0"/>
          </a:p>
        </p:txBody>
      </p:sp>
      <p:sp>
        <p:nvSpPr>
          <p:cNvPr id="15" name="Text 13"/>
          <p:cNvSpPr txBox="1"/>
          <p:nvPr/>
        </p:nvSpPr>
        <p:spPr>
          <a:xfrm>
            <a:off x="621792" y="5760720"/>
            <a:ext cx="10945368" cy="365760"/>
          </a:xfrm>
          <a:prstGeom prst="rect">
            <a:avLst/>
          </a:prstGeom>
          <a:noFill/>
          <a:ln/>
        </p:spPr>
        <p:txBody>
          <a:bodyPr wrap="square" lIns="0" tIns="0" rIns="0" bIns="0" rtlCol="0" anchor="ctr"/>
          <a:lstStyle/>
          <a:p>
            <a:pPr indent="0" marL="0">
              <a:buNone/>
            </a:pPr>
            <a:r>
              <a:rPr lang="en-US" sz="1050" dirty="0">
                <a:solidFill>
                  <a:srgbClr val="5B6A7D"/>
                </a:solidFill>
                <a:latin typeface="Trebuchet MS" pitchFamily="34" charset="0"/>
                <a:ea typeface="Trebuchet MS" pitchFamily="34" charset="-122"/>
                <a:cs typeface="Trebuchet MS" pitchFamily="34" charset="-120"/>
              </a:rPr>
              <a:t>Stadler, Bannert and Sailer, 2024, with a 2026 preprint adding domain expertise as the moderating variable. The follow-up is a preprint and has not yet been peer reviewed.</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TWO   ·   WHAT IT COSTS, MEASURED</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What made the difference</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12</a:t>
            </a:r>
            <a:endParaRPr lang="en-US" sz="1000" dirty="0"/>
          </a:p>
        </p:txBody>
      </p:sp>
      <p:sp>
        <p:nvSpPr>
          <p:cNvPr id="5" name="Text 3"/>
          <p:cNvSpPr txBox="1"/>
          <p:nvPr/>
        </p:nvSpPr>
        <p:spPr>
          <a:xfrm>
            <a:off x="621792" y="1783080"/>
            <a:ext cx="10945368" cy="192024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 earlier study in the same line of work found something more uncomfortable than a drop in quality: the students using the assistant reported a lower mental workload while producing worse reasoning. It felt easier at exactly the moment it was going wrong.</a:t>
            </a:r>
            <a:endParaRPr lang="en-US" sz="1500" dirty="0"/>
          </a:p>
          <a:p>
            <a:pPr indent="0" marL="0">
              <a:lnSpc>
                <a:spcPct val="125000"/>
              </a:lnSpc>
              <a:buNone/>
            </a:pPr>
            <a:endParaRPr lang="en-US" sz="1500" dirty="0"/>
          </a:p>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 students who already had judgement could interrogate what came back: which claims to be suspicious of, which numbers smelled wrong, what had quietly been left out. The others could only accept it or reject it whole.</a:t>
            </a:r>
            <a:endParaRPr lang="en-US" sz="1500" dirty="0"/>
          </a:p>
        </p:txBody>
      </p:sp>
      <p:sp>
        <p:nvSpPr>
          <p:cNvPr id="6" name="pullout"/>
          <p:cNvSpPr/>
          <p:nvPr/>
        </p:nvSpPr>
        <p:spPr>
          <a:xfrm>
            <a:off x="621792" y="4069080"/>
            <a:ext cx="10945368" cy="1371600"/>
          </a:xfrm>
          <a:prstGeom prst="rect">
            <a:avLst/>
          </a:prstGeom>
          <a:solidFill>
            <a:srgbClr val="FFFFFF"/>
          </a:solidFill>
          <a:ln w="12700">
            <a:solidFill>
              <a:srgbClr val="E3DBD2"/>
            </a:solidFill>
            <a:prstDash val="solid"/>
          </a:ln>
        </p:spPr>
      </p:sp>
      <p:sp>
        <p:nvSpPr>
          <p:cNvPr id="7" name="pullout-edge"/>
          <p:cNvSpPr/>
          <p:nvPr/>
        </p:nvSpPr>
        <p:spPr>
          <a:xfrm>
            <a:off x="621792" y="4069080"/>
            <a:ext cx="64008" cy="1371600"/>
          </a:xfrm>
          <a:prstGeom prst="rect">
            <a:avLst/>
          </a:prstGeom>
          <a:solidFill>
            <a:srgbClr val="F47920"/>
          </a:solidFill>
          <a:ln/>
        </p:spPr>
      </p:sp>
      <p:sp>
        <p:nvSpPr>
          <p:cNvPr id="8" name="Text 6"/>
          <p:cNvSpPr txBox="1"/>
          <p:nvPr/>
        </p:nvSpPr>
        <p:spPr>
          <a:xfrm>
            <a:off x="1033272" y="4297680"/>
            <a:ext cx="10122408" cy="914400"/>
          </a:xfrm>
          <a:prstGeom prst="rect">
            <a:avLst/>
          </a:prstGeom>
          <a:noFill/>
          <a:ln/>
        </p:spPr>
        <p:txBody>
          <a:bodyPr wrap="square" lIns="0" tIns="0" rIns="0" bIns="0" rtlCol="0" anchor="ctr"/>
          <a:lstStyle/>
          <a:p>
            <a:pPr indent="0" marL="0">
              <a:lnSpc>
                <a:spcPct val="120000"/>
              </a:lnSpc>
              <a:buNone/>
            </a:pPr>
            <a:r>
              <a:rPr lang="en-US" sz="2300" dirty="0">
                <a:solidFill>
                  <a:srgbClr val="1B2838"/>
                </a:solidFill>
                <a:latin typeface="Georgia" pitchFamily="34" charset="0"/>
                <a:ea typeface="Georgia" pitchFamily="34" charset="-122"/>
                <a:cs typeface="Georgia" pitchFamily="34" charset="-120"/>
              </a:rPr>
              <a:t>The tool does not supply judgement. It multiplies whatever judgement you walked in with, including none.</a:t>
            </a:r>
            <a:endParaRPr lang="en-US" sz="2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TWO   ·   WHAT IT COSTS, MEASURED</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Where that judgement came from</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13</a:t>
            </a:r>
            <a:endParaRPr lang="en-US" sz="1000" dirty="0"/>
          </a:p>
        </p:txBody>
      </p:sp>
      <p:sp>
        <p:nvSpPr>
          <p:cNvPr id="5" name="Text 3"/>
          <p:cNvSpPr txBox="1"/>
          <p:nvPr/>
        </p:nvSpPr>
        <p:spPr>
          <a:xfrm>
            <a:off x="621792" y="1783080"/>
            <a:ext cx="10945368" cy="86868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Nobody is born able to interrogate an output. It comes from a specific and rather unglamorous apprenticeship: the debugging at eleven at night, the hundredth presentation of the same condition, the case that collapsed on one witness you had not prepared.</a:t>
            </a:r>
            <a:endParaRPr lang="en-US" sz="1500" dirty="0"/>
          </a:p>
        </p:txBody>
      </p:sp>
      <p:sp>
        <p:nvSpPr>
          <p:cNvPr id="6" name="figure-card-6"/>
          <p:cNvSpPr/>
          <p:nvPr/>
        </p:nvSpPr>
        <p:spPr>
          <a:xfrm>
            <a:off x="621792" y="2834640"/>
            <a:ext cx="10945368" cy="3017520"/>
          </a:xfrm>
          <a:prstGeom prst="rect">
            <a:avLst/>
          </a:prstGeom>
          <a:solidFill>
            <a:srgbClr val="FFFFFF"/>
          </a:solidFill>
          <a:ln w="12700">
            <a:solidFill>
              <a:srgbClr val="E3DBD2"/>
            </a:solidFill>
            <a:prstDash val="solid"/>
          </a:ln>
        </p:spPr>
      </p:sp>
      <p:pic>
        <p:nvPicPr>
          <p:cNvPr id="7" name="figure-6" descr="/tmp/claude-0/-home-claude/840a28d2-2874-58f2-bea9-3fe61a55262a/scratchpad/wgdeck/fig6.png">    </p:cNvPr>
          <p:cNvPicPr>
            <a:picLocks noChangeAspect="1"/>
          </p:cNvPicPr>
          <p:nvPr/>
        </p:nvPicPr>
        <p:blipFill>
          <a:blip r:embed="rId1"/>
          <a:stretch>
            <a:fillRect/>
          </a:stretch>
        </p:blipFill>
        <p:spPr>
          <a:xfrm>
            <a:off x="3200373" y="3072384"/>
            <a:ext cx="5788207" cy="254203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TWO   ·   WHAT IT COSTS, MEASURED</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Why nobody notices in time</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8496A8"/>
                </a:solidFill>
                <a:latin typeface="Trebuchet MS" pitchFamily="34" charset="0"/>
                <a:ea typeface="Trebuchet MS" pitchFamily="34" charset="-122"/>
                <a:cs typeface="Trebuchet MS" pitchFamily="34" charset="-120"/>
              </a:rPr>
              <a:t>14</a:t>
            </a:r>
            <a:endParaRPr lang="en-US" sz="1000" dirty="0"/>
          </a:p>
        </p:txBody>
      </p:sp>
      <p:sp>
        <p:nvSpPr>
          <p:cNvPr id="5" name="Text 3"/>
          <p:cNvSpPr txBox="1"/>
          <p:nvPr/>
        </p:nvSpPr>
        <p:spPr>
          <a:xfrm>
            <a:off x="621792" y="1783080"/>
            <a:ext cx="10945368" cy="109728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Cutting the junior work looks like a clean win for years. Output goes up. Costs go down. Nothing visibly breaks, because the senior people carrying the judgement were formed under the old arrangement and are still there.</a:t>
            </a:r>
            <a:endParaRPr lang="en-US" sz="1500" dirty="0"/>
          </a:p>
        </p:txBody>
      </p:sp>
      <p:sp>
        <p:nvSpPr>
          <p:cNvPr id="6" name="accent-edge"/>
          <p:cNvSpPr/>
          <p:nvPr/>
        </p:nvSpPr>
        <p:spPr>
          <a:xfrm>
            <a:off x="621792" y="3291840"/>
            <a:ext cx="64008" cy="1463040"/>
          </a:xfrm>
          <a:prstGeom prst="rect">
            <a:avLst/>
          </a:prstGeom>
          <a:solidFill>
            <a:srgbClr val="F47920"/>
          </a:solidFill>
          <a:ln/>
        </p:spPr>
      </p:sp>
      <p:sp>
        <p:nvSpPr>
          <p:cNvPr id="7" name="Text 5"/>
          <p:cNvSpPr txBox="1"/>
          <p:nvPr/>
        </p:nvSpPr>
        <p:spPr>
          <a:xfrm>
            <a:off x="1033272" y="3291840"/>
            <a:ext cx="9692640" cy="1463040"/>
          </a:xfrm>
          <a:prstGeom prst="rect">
            <a:avLst/>
          </a:prstGeom>
          <a:noFill/>
          <a:ln/>
        </p:spPr>
        <p:txBody>
          <a:bodyPr wrap="square" lIns="0" tIns="0" rIns="0" bIns="0" rtlCol="0" anchor="ctr"/>
          <a:lstStyle/>
          <a:p>
            <a:pPr indent="0" marL="0">
              <a:lnSpc>
                <a:spcPct val="125000"/>
              </a:lnSpc>
              <a:buNone/>
            </a:pPr>
            <a:r>
              <a:rPr lang="en-US" sz="2600" dirty="0">
                <a:solidFill>
                  <a:srgbClr val="FFFFFF"/>
                </a:solidFill>
                <a:latin typeface="Georgia" pitchFamily="34" charset="0"/>
                <a:ea typeface="Georgia" pitchFamily="34" charset="-122"/>
                <a:cs typeface="Georgia" pitchFamily="34" charset="-120"/>
              </a:rPr>
              <a:t>The bill arrives when they retire, and by then the decision that caused it is ten or fifteen years old and nobody can point at it.</a:t>
            </a:r>
            <a:endParaRPr lang="en-US" sz="2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THREE   ·   LIMITS, AND WHAT TO DO WITH IT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What this does not claim</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15</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Short versions tend to overstate. Here is what this one is not saying.</a:t>
            </a:r>
            <a:endParaRPr lang="en-US" sz="1500" dirty="0"/>
          </a:p>
        </p:txBody>
      </p:sp>
      <p:sp>
        <p:nvSpPr>
          <p:cNvPr id="6" name="Text 4"/>
          <p:cNvSpPr txBox="1"/>
          <p:nvPr/>
        </p:nvSpPr>
        <p:spPr>
          <a:xfrm>
            <a:off x="621792" y="2377440"/>
            <a:ext cx="365760" cy="329184"/>
          </a:xfrm>
          <a:prstGeom prst="rect">
            <a:avLst/>
          </a:prstGeom>
          <a:noFill/>
          <a:ln/>
        </p:spPr>
        <p:txBody>
          <a:bodyPr wrap="square" lIns="0" tIns="0" rIns="0" bIns="0" rtlCol="0" anchor="ctr"/>
          <a:lstStyle/>
          <a:p>
            <a:pPr indent="0" marL="0">
              <a:buNone/>
            </a:pPr>
            <a:r>
              <a:rPr lang="en-US" sz="1500" b="1" dirty="0">
                <a:solidFill>
                  <a:srgbClr val="C0490A"/>
                </a:solidFill>
                <a:latin typeface="Trebuchet MS" pitchFamily="34" charset="0"/>
                <a:ea typeface="Trebuchet MS" pitchFamily="34" charset="-122"/>
                <a:cs typeface="Trebuchet MS" pitchFamily="34" charset="-120"/>
              </a:rPr>
              <a:t>✕</a:t>
            </a:r>
            <a:endParaRPr lang="en-US" sz="1500" dirty="0"/>
          </a:p>
        </p:txBody>
      </p:sp>
      <p:sp>
        <p:nvSpPr>
          <p:cNvPr id="7" name="Text 5"/>
          <p:cNvSpPr txBox="1"/>
          <p:nvPr/>
        </p:nvSpPr>
        <p:spPr>
          <a:xfrm>
            <a:off x="1042416" y="2377440"/>
            <a:ext cx="10524744" cy="329184"/>
          </a:xfrm>
          <a:prstGeom prst="rect">
            <a:avLst/>
          </a:prstGeom>
          <a:noFill/>
          <a:ln/>
        </p:spPr>
        <p:txBody>
          <a:bodyPr wrap="square" lIns="0" tIns="0" rIns="0" bIns="0" rtlCol="0" anchor="ctr"/>
          <a:lstStyle/>
          <a:p>
            <a:pPr indent="0" marL="0">
              <a:buNone/>
            </a:pPr>
            <a:r>
              <a:rPr lang="en-US" sz="1500" b="1" strike="sngStrike" dirty="0">
                <a:solidFill>
                  <a:srgbClr val="5B6A7D"/>
                </a:solidFill>
                <a:latin typeface="Georgia" pitchFamily="34" charset="0"/>
                <a:ea typeface="Georgia" pitchFamily="34" charset="-122"/>
                <a:cs typeface="Georgia" pitchFamily="34" charset="-120"/>
              </a:rPr>
              <a:t>AI is not useful.</a:t>
            </a:r>
            <a:endParaRPr lang="en-US" sz="1500" dirty="0"/>
          </a:p>
        </p:txBody>
      </p:sp>
      <p:sp>
        <p:nvSpPr>
          <p:cNvPr id="8" name="Text 6"/>
          <p:cNvSpPr txBox="1"/>
          <p:nvPr/>
        </p:nvSpPr>
        <p:spPr>
          <a:xfrm>
            <a:off x="1042416" y="2724912"/>
            <a:ext cx="10524744" cy="621792"/>
          </a:xfrm>
          <a:prstGeom prst="rect">
            <a:avLst/>
          </a:prstGeom>
          <a:noFill/>
          <a:ln/>
        </p:spPr>
        <p:txBody>
          <a:bodyPr wrap="square" lIns="0" tIns="0" rIns="0" bIns="0" rtlCol="0" anchor="ctr"/>
          <a:lstStyle/>
          <a:p>
            <a:pPr indent="0" marL="0">
              <a:lnSpc>
                <a:spcPct val="120000"/>
              </a:lnSpc>
              <a:buNone/>
            </a:pPr>
            <a:r>
              <a:rPr lang="en-US" sz="1250" dirty="0">
                <a:solidFill>
                  <a:srgbClr val="1B2838"/>
                </a:solidFill>
                <a:latin typeface="Trebuchet MS" pitchFamily="34" charset="0"/>
                <a:ea typeface="Trebuchet MS" pitchFamily="34" charset="-122"/>
                <a:cs typeface="Trebuchet MS" pitchFamily="34" charset="-120"/>
              </a:rPr>
              <a:t>It made the medical students measurably better. The argument is about what it cannot supply, not about whether it helps.</a:t>
            </a:r>
            <a:endParaRPr lang="en-US" sz="1250" dirty="0"/>
          </a:p>
        </p:txBody>
      </p:sp>
      <p:sp>
        <p:nvSpPr>
          <p:cNvPr id="9" name="Text 7"/>
          <p:cNvSpPr txBox="1"/>
          <p:nvPr/>
        </p:nvSpPr>
        <p:spPr>
          <a:xfrm>
            <a:off x="621792" y="3401568"/>
            <a:ext cx="365760" cy="329184"/>
          </a:xfrm>
          <a:prstGeom prst="rect">
            <a:avLst/>
          </a:prstGeom>
          <a:noFill/>
          <a:ln/>
        </p:spPr>
        <p:txBody>
          <a:bodyPr wrap="square" lIns="0" tIns="0" rIns="0" bIns="0" rtlCol="0" anchor="ctr"/>
          <a:lstStyle/>
          <a:p>
            <a:pPr indent="0" marL="0">
              <a:buNone/>
            </a:pPr>
            <a:r>
              <a:rPr lang="en-US" sz="1500" b="1" dirty="0">
                <a:solidFill>
                  <a:srgbClr val="C0490A"/>
                </a:solidFill>
                <a:latin typeface="Trebuchet MS" pitchFamily="34" charset="0"/>
                <a:ea typeface="Trebuchet MS" pitchFamily="34" charset="-122"/>
                <a:cs typeface="Trebuchet MS" pitchFamily="34" charset="-120"/>
              </a:rPr>
              <a:t>✕</a:t>
            </a:r>
            <a:endParaRPr lang="en-US" sz="1500" dirty="0"/>
          </a:p>
        </p:txBody>
      </p:sp>
      <p:sp>
        <p:nvSpPr>
          <p:cNvPr id="10" name="Text 8"/>
          <p:cNvSpPr txBox="1"/>
          <p:nvPr/>
        </p:nvSpPr>
        <p:spPr>
          <a:xfrm>
            <a:off x="1042416" y="3401568"/>
            <a:ext cx="10524744" cy="329184"/>
          </a:xfrm>
          <a:prstGeom prst="rect">
            <a:avLst/>
          </a:prstGeom>
          <a:noFill/>
          <a:ln/>
        </p:spPr>
        <p:txBody>
          <a:bodyPr wrap="square" lIns="0" tIns="0" rIns="0" bIns="0" rtlCol="0" anchor="ctr"/>
          <a:lstStyle/>
          <a:p>
            <a:pPr indent="0" marL="0">
              <a:buNone/>
            </a:pPr>
            <a:r>
              <a:rPr lang="en-US" sz="1500" b="1" strike="sngStrike" dirty="0">
                <a:solidFill>
                  <a:srgbClr val="5B6A7D"/>
                </a:solidFill>
                <a:latin typeface="Georgia" pitchFamily="34" charset="0"/>
                <a:ea typeface="Georgia" pitchFamily="34" charset="-122"/>
                <a:cs typeface="Georgia" pitchFamily="34" charset="-120"/>
              </a:rPr>
              <a:t>People are reliably wise.</a:t>
            </a:r>
            <a:endParaRPr lang="en-US" sz="1500" dirty="0"/>
          </a:p>
        </p:txBody>
      </p:sp>
      <p:sp>
        <p:nvSpPr>
          <p:cNvPr id="11" name="Text 9"/>
          <p:cNvSpPr txBox="1"/>
          <p:nvPr/>
        </p:nvSpPr>
        <p:spPr>
          <a:xfrm>
            <a:off x="1042416" y="3749040"/>
            <a:ext cx="10524744" cy="621792"/>
          </a:xfrm>
          <a:prstGeom prst="rect">
            <a:avLst/>
          </a:prstGeom>
          <a:noFill/>
          <a:ln/>
        </p:spPr>
        <p:txBody>
          <a:bodyPr wrap="square" lIns="0" tIns="0" rIns="0" bIns="0" rtlCol="0" anchor="ctr"/>
          <a:lstStyle/>
          <a:p>
            <a:pPr indent="0" marL="0">
              <a:lnSpc>
                <a:spcPct val="120000"/>
              </a:lnSpc>
              <a:buNone/>
            </a:pPr>
            <a:r>
              <a:rPr lang="en-US" sz="1250" dirty="0">
                <a:solidFill>
                  <a:srgbClr val="1B2838"/>
                </a:solidFill>
                <a:latin typeface="Trebuchet MS" pitchFamily="34" charset="0"/>
                <a:ea typeface="Trebuchet MS" pitchFamily="34" charset="-122"/>
                <a:cs typeface="Trebuchet MS" pitchFamily="34" charset="-120"/>
              </a:rPr>
              <a:t>Obviously not. The claim is narrower: human judgement can be held to account, improved by being wrong, and carried by somebody who pays.</a:t>
            </a:r>
            <a:endParaRPr lang="en-US" sz="1250" dirty="0"/>
          </a:p>
        </p:txBody>
      </p:sp>
      <p:sp>
        <p:nvSpPr>
          <p:cNvPr id="12" name="Text 10"/>
          <p:cNvSpPr txBox="1"/>
          <p:nvPr/>
        </p:nvSpPr>
        <p:spPr>
          <a:xfrm>
            <a:off x="621792" y="4425696"/>
            <a:ext cx="365760" cy="329184"/>
          </a:xfrm>
          <a:prstGeom prst="rect">
            <a:avLst/>
          </a:prstGeom>
          <a:noFill/>
          <a:ln/>
        </p:spPr>
        <p:txBody>
          <a:bodyPr wrap="square" lIns="0" tIns="0" rIns="0" bIns="0" rtlCol="0" anchor="ctr"/>
          <a:lstStyle/>
          <a:p>
            <a:pPr indent="0" marL="0">
              <a:buNone/>
            </a:pPr>
            <a:r>
              <a:rPr lang="en-US" sz="1500" b="1" dirty="0">
                <a:solidFill>
                  <a:srgbClr val="C0490A"/>
                </a:solidFill>
                <a:latin typeface="Trebuchet MS" pitchFamily="34" charset="0"/>
                <a:ea typeface="Trebuchet MS" pitchFamily="34" charset="-122"/>
                <a:cs typeface="Trebuchet MS" pitchFamily="34" charset="-120"/>
              </a:rPr>
              <a:t>✕</a:t>
            </a:r>
            <a:endParaRPr lang="en-US" sz="1500" dirty="0"/>
          </a:p>
        </p:txBody>
      </p:sp>
      <p:sp>
        <p:nvSpPr>
          <p:cNvPr id="13" name="Text 11"/>
          <p:cNvSpPr txBox="1"/>
          <p:nvPr/>
        </p:nvSpPr>
        <p:spPr>
          <a:xfrm>
            <a:off x="1042416" y="4425696"/>
            <a:ext cx="10524744" cy="329184"/>
          </a:xfrm>
          <a:prstGeom prst="rect">
            <a:avLst/>
          </a:prstGeom>
          <a:noFill/>
          <a:ln/>
        </p:spPr>
        <p:txBody>
          <a:bodyPr wrap="square" lIns="0" tIns="0" rIns="0" bIns="0" rtlCol="0" anchor="ctr"/>
          <a:lstStyle/>
          <a:p>
            <a:pPr indent="0" marL="0">
              <a:buNone/>
            </a:pPr>
            <a:r>
              <a:rPr lang="en-US" sz="1500" b="1" strike="sngStrike" dirty="0">
                <a:solidFill>
                  <a:srgbClr val="5B6A7D"/>
                </a:solidFill>
                <a:latin typeface="Georgia" pitchFamily="34" charset="0"/>
                <a:ea typeface="Georgia" pitchFamily="34" charset="-122"/>
                <a:cs typeface="Georgia" pitchFamily="34" charset="-120"/>
              </a:rPr>
              <a:t>This is permanent.</a:t>
            </a:r>
            <a:endParaRPr lang="en-US" sz="1500" dirty="0"/>
          </a:p>
        </p:txBody>
      </p:sp>
      <p:sp>
        <p:nvSpPr>
          <p:cNvPr id="14" name="Text 12"/>
          <p:cNvSpPr txBox="1"/>
          <p:nvPr/>
        </p:nvSpPr>
        <p:spPr>
          <a:xfrm>
            <a:off x="1042416" y="4773168"/>
            <a:ext cx="10524744" cy="621792"/>
          </a:xfrm>
          <a:prstGeom prst="rect">
            <a:avLst/>
          </a:prstGeom>
          <a:noFill/>
          <a:ln/>
        </p:spPr>
        <p:txBody>
          <a:bodyPr wrap="square" lIns="0" tIns="0" rIns="0" bIns="0" rtlCol="0" anchor="ctr"/>
          <a:lstStyle/>
          <a:p>
            <a:pPr indent="0" marL="0">
              <a:lnSpc>
                <a:spcPct val="120000"/>
              </a:lnSpc>
              <a:buNone/>
            </a:pPr>
            <a:r>
              <a:rPr lang="en-US" sz="1250" dirty="0">
                <a:solidFill>
                  <a:srgbClr val="1B2838"/>
                </a:solidFill>
                <a:latin typeface="Trebuchet MS" pitchFamily="34" charset="0"/>
                <a:ea typeface="Trebuchet MS" pitchFamily="34" charset="-122"/>
                <a:cs typeface="Trebuchet MS" pitchFamily="34" charset="-120"/>
              </a:rPr>
              <a:t>The paper concedes that systems which act in the world move the gap rather than close it. And if somebody has a better account of what wisdom is, the author would rather hear it than defend this one.</a:t>
            </a:r>
            <a:endParaRPr lang="en-US" sz="1250" dirty="0"/>
          </a:p>
        </p:txBody>
      </p:sp>
      <p:sp>
        <p:nvSpPr>
          <p:cNvPr id="15" name="Text 13"/>
          <p:cNvSpPr txBox="1"/>
          <p:nvPr/>
        </p:nvSpPr>
        <p:spPr>
          <a:xfrm>
            <a:off x="621792" y="5449824"/>
            <a:ext cx="365760" cy="329184"/>
          </a:xfrm>
          <a:prstGeom prst="rect">
            <a:avLst/>
          </a:prstGeom>
          <a:noFill/>
          <a:ln/>
        </p:spPr>
        <p:txBody>
          <a:bodyPr wrap="square" lIns="0" tIns="0" rIns="0" bIns="0" rtlCol="0" anchor="ctr"/>
          <a:lstStyle/>
          <a:p>
            <a:pPr indent="0" marL="0">
              <a:buNone/>
            </a:pPr>
            <a:r>
              <a:rPr lang="en-US" sz="1500" b="1" dirty="0">
                <a:solidFill>
                  <a:srgbClr val="C0490A"/>
                </a:solidFill>
                <a:latin typeface="Trebuchet MS" pitchFamily="34" charset="0"/>
                <a:ea typeface="Trebuchet MS" pitchFamily="34" charset="-122"/>
                <a:cs typeface="Trebuchet MS" pitchFamily="34" charset="-120"/>
              </a:rPr>
              <a:t>✕</a:t>
            </a:r>
            <a:endParaRPr lang="en-US" sz="1500" dirty="0"/>
          </a:p>
        </p:txBody>
      </p:sp>
      <p:sp>
        <p:nvSpPr>
          <p:cNvPr id="16" name="Text 14"/>
          <p:cNvSpPr txBox="1"/>
          <p:nvPr/>
        </p:nvSpPr>
        <p:spPr>
          <a:xfrm>
            <a:off x="1042416" y="5449824"/>
            <a:ext cx="10524744" cy="329184"/>
          </a:xfrm>
          <a:prstGeom prst="rect">
            <a:avLst/>
          </a:prstGeom>
          <a:noFill/>
          <a:ln/>
        </p:spPr>
        <p:txBody>
          <a:bodyPr wrap="square" lIns="0" tIns="0" rIns="0" bIns="0" rtlCol="0" anchor="ctr"/>
          <a:lstStyle/>
          <a:p>
            <a:pPr indent="0" marL="0">
              <a:buNone/>
            </a:pPr>
            <a:r>
              <a:rPr lang="en-US" sz="1500" b="1" strike="sngStrike" dirty="0">
                <a:solidFill>
                  <a:srgbClr val="5B6A7D"/>
                </a:solidFill>
                <a:latin typeface="Georgia" pitchFamily="34" charset="0"/>
                <a:ea typeface="Georgia" pitchFamily="34" charset="-122"/>
                <a:cs typeface="Georgia" pitchFamily="34" charset="-120"/>
              </a:rPr>
              <a:t>Here is the experiment that proves it.</a:t>
            </a:r>
            <a:endParaRPr lang="en-US" sz="1500" dirty="0"/>
          </a:p>
        </p:txBody>
      </p:sp>
      <p:sp>
        <p:nvSpPr>
          <p:cNvPr id="17" name="Text 15"/>
          <p:cNvSpPr txBox="1"/>
          <p:nvPr/>
        </p:nvSpPr>
        <p:spPr>
          <a:xfrm>
            <a:off x="1042416" y="5797296"/>
            <a:ext cx="10524744" cy="621792"/>
          </a:xfrm>
          <a:prstGeom prst="rect">
            <a:avLst/>
          </a:prstGeom>
          <a:noFill/>
          <a:ln/>
        </p:spPr>
        <p:txBody>
          <a:bodyPr wrap="square" lIns="0" tIns="0" rIns="0" bIns="0" rtlCol="0" anchor="ctr"/>
          <a:lstStyle/>
          <a:p>
            <a:pPr indent="0" marL="0">
              <a:lnSpc>
                <a:spcPct val="120000"/>
              </a:lnSpc>
              <a:buNone/>
            </a:pPr>
            <a:r>
              <a:rPr lang="en-US" sz="1250" dirty="0">
                <a:solidFill>
                  <a:srgbClr val="1B2838"/>
                </a:solidFill>
                <a:latin typeface="Trebuchet MS" pitchFamily="34" charset="0"/>
                <a:ea typeface="Trebuchet MS" pitchFamily="34" charset="-122"/>
                <a:cs typeface="Trebuchet MS" pitchFamily="34" charset="-120"/>
              </a:rPr>
              <a:t>There isn’t one. Wisdom does not show up cleanly in a controlled trial, and the paper says so rather than dressing an argument as a finding.</a:t>
            </a:r>
            <a:endParaRPr lang="en-US" sz="12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THREE   ·   LIMITS, AND WHAT TO DO WITH IT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Three things that follow</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16</a:t>
            </a:r>
            <a:endParaRPr lang="en-US" sz="1000" dirty="0"/>
          </a:p>
        </p:txBody>
      </p:sp>
      <p:sp>
        <p:nvSpPr>
          <p:cNvPr id="5" name="card-1"/>
          <p:cNvSpPr/>
          <p:nvPr/>
        </p:nvSpPr>
        <p:spPr>
          <a:xfrm>
            <a:off x="621792" y="1920240"/>
            <a:ext cx="3502152" cy="2834640"/>
          </a:xfrm>
          <a:prstGeom prst="rect">
            <a:avLst/>
          </a:prstGeom>
          <a:solidFill>
            <a:srgbClr val="FFFFFF"/>
          </a:solidFill>
          <a:ln w="12700">
            <a:solidFill>
              <a:srgbClr val="E3DBD2"/>
            </a:solidFill>
            <a:prstDash val="solid"/>
          </a:ln>
        </p:spPr>
      </p:sp>
      <p:sp>
        <p:nvSpPr>
          <p:cNvPr id="6" name="card-edge-1"/>
          <p:cNvSpPr/>
          <p:nvPr/>
        </p:nvSpPr>
        <p:spPr>
          <a:xfrm>
            <a:off x="621792" y="1920240"/>
            <a:ext cx="50292" cy="2834640"/>
          </a:xfrm>
          <a:prstGeom prst="rect">
            <a:avLst/>
          </a:prstGeom>
          <a:solidFill>
            <a:srgbClr val="F47920"/>
          </a:solidFill>
          <a:ln/>
        </p:spPr>
      </p:sp>
      <p:sp>
        <p:nvSpPr>
          <p:cNvPr id="7" name="Text 5"/>
          <p:cNvSpPr txBox="1"/>
          <p:nvPr/>
        </p:nvSpPr>
        <p:spPr>
          <a:xfrm>
            <a:off x="877824" y="210312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1.  CATCH IT BEING WRONG</a:t>
            </a:r>
            <a:endParaRPr lang="en-US" sz="1400" dirty="0"/>
          </a:p>
        </p:txBody>
      </p:sp>
      <p:sp>
        <p:nvSpPr>
          <p:cNvPr id="8" name="Text 6"/>
          <p:cNvSpPr txBox="1"/>
          <p:nvPr/>
        </p:nvSpPr>
        <p:spPr>
          <a:xfrm>
            <a:off x="877824" y="2670048"/>
            <a:ext cx="3044952" cy="18745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Only use it where you could. If you cannot interrogate the answer, you are not using a tool, you are taking dictation. The medical students could push back. That is the whole difference.</a:t>
            </a:r>
            <a:endParaRPr lang="en-US" sz="1250" dirty="0"/>
          </a:p>
        </p:txBody>
      </p:sp>
      <p:sp>
        <p:nvSpPr>
          <p:cNvPr id="9" name="card-2"/>
          <p:cNvSpPr/>
          <p:nvPr/>
        </p:nvSpPr>
        <p:spPr>
          <a:xfrm>
            <a:off x="4343400" y="1920240"/>
            <a:ext cx="3502152" cy="2834640"/>
          </a:xfrm>
          <a:prstGeom prst="rect">
            <a:avLst/>
          </a:prstGeom>
          <a:solidFill>
            <a:srgbClr val="FFFFFF"/>
          </a:solidFill>
          <a:ln w="12700">
            <a:solidFill>
              <a:srgbClr val="E3DBD2"/>
            </a:solidFill>
            <a:prstDash val="solid"/>
          </a:ln>
        </p:spPr>
      </p:sp>
      <p:sp>
        <p:nvSpPr>
          <p:cNvPr id="10" name="card-edge-2"/>
          <p:cNvSpPr/>
          <p:nvPr/>
        </p:nvSpPr>
        <p:spPr>
          <a:xfrm>
            <a:off x="4343400" y="1920240"/>
            <a:ext cx="50292" cy="2834640"/>
          </a:xfrm>
          <a:prstGeom prst="rect">
            <a:avLst/>
          </a:prstGeom>
          <a:solidFill>
            <a:srgbClr val="F47920"/>
          </a:solidFill>
          <a:ln/>
        </p:spPr>
      </p:sp>
      <p:sp>
        <p:nvSpPr>
          <p:cNvPr id="11" name="Text 9"/>
          <p:cNvSpPr txBox="1"/>
          <p:nvPr/>
        </p:nvSpPr>
        <p:spPr>
          <a:xfrm>
            <a:off x="4599432" y="210312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2.  KEEP THE CRUCIBLE IN THE WORK</a:t>
            </a:r>
            <a:endParaRPr lang="en-US" sz="1400" dirty="0"/>
          </a:p>
        </p:txBody>
      </p:sp>
      <p:sp>
        <p:nvSpPr>
          <p:cNvPr id="12" name="Text 10"/>
          <p:cNvSpPr txBox="1"/>
          <p:nvPr/>
        </p:nvSpPr>
        <p:spPr>
          <a:xfrm>
            <a:off x="4599432" y="2670048"/>
            <a:ext cx="3044952" cy="18745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If every slow, close-up, get-it-wrong-yourself task is removed from a junior role, that role stops producing seniors. That is a design decision, whether or not anybody makes it deliberately.</a:t>
            </a:r>
            <a:endParaRPr lang="en-US" sz="1250" dirty="0"/>
          </a:p>
        </p:txBody>
      </p:sp>
      <p:sp>
        <p:nvSpPr>
          <p:cNvPr id="13" name="card-3"/>
          <p:cNvSpPr/>
          <p:nvPr/>
        </p:nvSpPr>
        <p:spPr>
          <a:xfrm>
            <a:off x="8065008" y="1920240"/>
            <a:ext cx="3502152" cy="2834640"/>
          </a:xfrm>
          <a:prstGeom prst="rect">
            <a:avLst/>
          </a:prstGeom>
          <a:solidFill>
            <a:srgbClr val="FFFFFF"/>
          </a:solidFill>
          <a:ln w="12700">
            <a:solidFill>
              <a:srgbClr val="E3DBD2"/>
            </a:solidFill>
            <a:prstDash val="solid"/>
          </a:ln>
        </p:spPr>
      </p:sp>
      <p:sp>
        <p:nvSpPr>
          <p:cNvPr id="14" name="card-edge-3"/>
          <p:cNvSpPr/>
          <p:nvPr/>
        </p:nvSpPr>
        <p:spPr>
          <a:xfrm>
            <a:off x="8065008" y="1920240"/>
            <a:ext cx="50292" cy="2834640"/>
          </a:xfrm>
          <a:prstGeom prst="rect">
            <a:avLst/>
          </a:prstGeom>
          <a:solidFill>
            <a:srgbClr val="F47920"/>
          </a:solidFill>
          <a:ln/>
        </p:spPr>
      </p:sp>
      <p:sp>
        <p:nvSpPr>
          <p:cNvPr id="15" name="Text 13"/>
          <p:cNvSpPr txBox="1"/>
          <p:nvPr/>
        </p:nvSpPr>
        <p:spPr>
          <a:xfrm>
            <a:off x="8321040" y="210312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3.  PROTECT THE PIPELINE</a:t>
            </a:r>
            <a:endParaRPr lang="en-US" sz="1400" dirty="0"/>
          </a:p>
        </p:txBody>
      </p:sp>
      <p:sp>
        <p:nvSpPr>
          <p:cNvPr id="16" name="Text 14"/>
          <p:cNvSpPr txBox="1"/>
          <p:nvPr/>
        </p:nvSpPr>
        <p:spPr>
          <a:xfrm>
            <a:off x="8321040" y="2670048"/>
            <a:ext cx="3044952" cy="18745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The cost of cutting it is real, delayed by a decade, and paid by people who were not in the room. It is the cheapest thing to cut and the slowest to rebuild.</a:t>
            </a:r>
            <a:endParaRPr lang="en-US" sz="12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THREE   ·   LIMITS, AND WHAT TO DO WITH IT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Where this comes from</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8496A8"/>
                </a:solidFill>
                <a:latin typeface="Trebuchet MS" pitchFamily="34" charset="0"/>
                <a:ea typeface="Trebuchet MS" pitchFamily="34" charset="-122"/>
                <a:cs typeface="Trebuchet MS" pitchFamily="34" charset="-120"/>
              </a:rPr>
              <a:t>17</a:t>
            </a:r>
            <a:endParaRPr lang="en-US" sz="1000" dirty="0"/>
          </a:p>
        </p:txBody>
      </p:sp>
      <p:sp>
        <p:nvSpPr>
          <p:cNvPr id="5" name="Text 3"/>
          <p:cNvSpPr txBox="1"/>
          <p:nvPr/>
        </p:nvSpPr>
        <p:spPr>
          <a:xfrm>
            <a:off x="621792" y="1828800"/>
            <a:ext cx="8229600" cy="1371600"/>
          </a:xfrm>
          <a:prstGeom prst="rect">
            <a:avLst/>
          </a:prstGeom>
          <a:noFill/>
          <a:ln/>
        </p:spPr>
        <p:txBody>
          <a:bodyPr wrap="square" lIns="0" tIns="0" rIns="0" bIns="0" rtlCol="0" anchor="ctr"/>
          <a:lstStyle/>
          <a:p>
            <a:pPr indent="0" marL="0">
              <a:lnSpc>
                <a:spcPct val="130000"/>
              </a:lnSpc>
              <a:buNone/>
            </a:pPr>
            <a:r>
              <a:rPr lang="en-US" sz="1900" dirty="0">
                <a:solidFill>
                  <a:srgbClr val="FFFFFF"/>
                </a:solidFill>
                <a:latin typeface="Georgia" pitchFamily="34" charset="0"/>
                <a:ea typeface="Georgia" pitchFamily="34" charset="-122"/>
                <a:cs typeface="Georgia" pitchFamily="34" charset="-120"/>
              </a:rPr>
              <a:t>This is a short version of a working paper called The Wisdom Gap, which carries the evidence, the sources and the objections, including the ones that have not been answered.</a:t>
            </a:r>
            <a:endParaRPr lang="en-US" sz="1900" dirty="0"/>
          </a:p>
        </p:txBody>
      </p:sp>
      <p:sp>
        <p:nvSpPr>
          <p:cNvPr id="6" name="acknowledgement"/>
          <p:cNvSpPr/>
          <p:nvPr/>
        </p:nvSpPr>
        <p:spPr>
          <a:xfrm>
            <a:off x="621792" y="3429000"/>
            <a:ext cx="8229600" cy="1371600"/>
          </a:xfrm>
          <a:prstGeom prst="rect">
            <a:avLst/>
          </a:prstGeom>
          <a:solidFill>
            <a:srgbClr val="2A3D54"/>
          </a:solidFill>
          <a:ln w="12700">
            <a:solidFill>
              <a:srgbClr val="3C5068"/>
            </a:solidFill>
            <a:prstDash val="solid"/>
          </a:ln>
        </p:spPr>
      </p:sp>
      <p:sp>
        <p:nvSpPr>
          <p:cNvPr id="7" name="ack-edge"/>
          <p:cNvSpPr/>
          <p:nvPr/>
        </p:nvSpPr>
        <p:spPr>
          <a:xfrm>
            <a:off x="621792" y="3429000"/>
            <a:ext cx="54864" cy="1371600"/>
          </a:xfrm>
          <a:prstGeom prst="rect">
            <a:avLst/>
          </a:prstGeom>
          <a:solidFill>
            <a:srgbClr val="F47920"/>
          </a:solidFill>
          <a:ln/>
        </p:spPr>
      </p:sp>
      <p:sp>
        <p:nvSpPr>
          <p:cNvPr id="8" name="Text 6"/>
          <p:cNvSpPr txBox="1"/>
          <p:nvPr/>
        </p:nvSpPr>
        <p:spPr>
          <a:xfrm>
            <a:off x="896112" y="3611880"/>
            <a:ext cx="7680960" cy="274320"/>
          </a:xfrm>
          <a:prstGeom prst="rect">
            <a:avLst/>
          </a:prstGeom>
          <a:noFill/>
          <a:ln/>
        </p:spPr>
        <p:txBody>
          <a:bodyPr wrap="square" lIns="0" tIns="0" rIns="0" bIns="0" rtlCol="0" anchor="ctr"/>
          <a:lstStyle/>
          <a:p>
            <a:pPr indent="0" marL="0">
              <a:buNone/>
            </a:pPr>
            <a:r>
              <a:rPr lang="en-US" sz="1050" b="1" spc="200" kern="0" dirty="0">
                <a:solidFill>
                  <a:srgbClr val="F47920"/>
                </a:solidFill>
                <a:latin typeface="Trebuchet MS" pitchFamily="34" charset="0"/>
                <a:ea typeface="Trebuchet MS" pitchFamily="34" charset="-122"/>
                <a:cs typeface="Trebuchet MS" pitchFamily="34" charset="-120"/>
              </a:rPr>
              <a:t>ACKNOWLEDGEMENT</a:t>
            </a:r>
            <a:endParaRPr lang="en-US" sz="1050" dirty="0"/>
          </a:p>
        </p:txBody>
      </p:sp>
      <p:sp>
        <p:nvSpPr>
          <p:cNvPr id="9" name="Text 7"/>
          <p:cNvSpPr txBox="1"/>
          <p:nvPr/>
        </p:nvSpPr>
        <p:spPr>
          <a:xfrm>
            <a:off x="896112" y="3931920"/>
            <a:ext cx="7680960" cy="777240"/>
          </a:xfrm>
          <a:prstGeom prst="rect">
            <a:avLst/>
          </a:prstGeom>
          <a:noFill/>
          <a:ln/>
        </p:spPr>
        <p:txBody>
          <a:bodyPr wrap="square" lIns="0" tIns="0" rIns="0" bIns="0" rtlCol="0" anchor="ctr"/>
          <a:lstStyle/>
          <a:p>
            <a:pPr indent="0" marL="0">
              <a:lnSpc>
                <a:spcPct val="122000"/>
              </a:lnSpc>
              <a:buNone/>
            </a:pPr>
            <a:r>
              <a:rPr lang="en-US" sz="1350" dirty="0">
                <a:solidFill>
                  <a:srgbClr val="B9C4D0"/>
                </a:solidFill>
                <a:latin typeface="Trebuchet MS" pitchFamily="34" charset="0"/>
                <a:ea typeface="Trebuchet MS" pitchFamily="34" charset="-122"/>
                <a:cs typeface="Trebuchet MS" pitchFamily="34" charset="-120"/>
              </a:rPr>
              <a:t>The idea behind this paper started in an exchange with Louise Vigeant, who writes Think Therefore AI. The argument took its shape there before it had a name.</a:t>
            </a:r>
            <a:endParaRPr lang="en-US" sz="1350" dirty="0"/>
          </a:p>
        </p:txBody>
      </p:sp>
      <p:sp>
        <p:nvSpPr>
          <p:cNvPr id="10" name="Text 8"/>
          <p:cNvSpPr txBox="1"/>
          <p:nvPr/>
        </p:nvSpPr>
        <p:spPr>
          <a:xfrm>
            <a:off x="621792" y="5084064"/>
            <a:ext cx="8229600" cy="38404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Working papers are revised when they are shown to be wrong, and what changed is kept on the record.</a:t>
            </a:r>
            <a:endParaRPr lang="en-US" sz="1200" dirty="0"/>
          </a:p>
        </p:txBody>
      </p:sp>
      <p:sp>
        <p:nvSpPr>
          <p:cNvPr id="11" name="Text 9"/>
          <p:cNvSpPr txBox="1"/>
          <p:nvPr/>
        </p:nvSpPr>
        <p:spPr>
          <a:xfrm>
            <a:off x="621792" y="5559552"/>
            <a:ext cx="8229600" cy="310896"/>
          </a:xfrm>
          <a:prstGeom prst="rect">
            <a:avLst/>
          </a:prstGeom>
          <a:noFill/>
          <a:ln/>
        </p:spPr>
        <p:txBody>
          <a:bodyPr wrap="square" lIns="0" tIns="0" rIns="0" bIns="0" rtlCol="0" anchor="ctr"/>
          <a:lstStyle/>
          <a:p>
            <a:pPr indent="0" marL="0">
              <a:buNone/>
            </a:pPr>
            <a:r>
              <a:rPr lang="en-US" sz="1300" b="1" spc="100" kern="0" dirty="0">
                <a:solidFill>
                  <a:srgbClr val="FFFFFF"/>
                </a:solidFill>
                <a:latin typeface="Trebuchet MS" pitchFamily="34" charset="0"/>
                <a:ea typeface="Trebuchet MS" pitchFamily="34" charset="-122"/>
                <a:cs typeface="Trebuchet MS" pitchFamily="34" charset="-120"/>
              </a:rPr>
              <a:t>James Maconochie   |   Architecture &amp; Attention</a:t>
            </a:r>
            <a:endParaRPr lang="en-US" sz="1300" dirty="0"/>
          </a:p>
        </p:txBody>
      </p:sp>
      <p:sp>
        <p:nvSpPr>
          <p:cNvPr id="12" name="Text 10"/>
          <p:cNvSpPr txBox="1"/>
          <p:nvPr/>
        </p:nvSpPr>
        <p:spPr>
          <a:xfrm>
            <a:off x="621792" y="5907024"/>
            <a:ext cx="8229600" cy="274320"/>
          </a:xfrm>
          <a:prstGeom prst="rect">
            <a:avLst/>
          </a:prstGeom>
          <a:noFill/>
          <a:ln/>
        </p:spPr>
        <p:txBody>
          <a:bodyPr wrap="square" lIns="0" tIns="0" rIns="0" bIns="0" rtlCol="0" anchor="ctr"/>
          <a:lstStyle/>
          <a:p>
            <a:pPr indent="0" marL="0">
              <a:buNone/>
            </a:pPr>
            <a:r>
              <a:rPr lang="en-US" sz="1050" b="1" spc="200" kern="0" dirty="0">
                <a:solidFill>
                  <a:srgbClr val="F47920"/>
                </a:solidFill>
                <a:latin typeface="Trebuchet MS" pitchFamily="34" charset="0"/>
                <a:ea typeface="Trebuchet MS" pitchFamily="34" charset="-122"/>
                <a:cs typeface="Trebuchet MS" pitchFamily="34" charset="-120"/>
              </a:rPr>
              <a:t>HUMILITAS, HUMANITAS, ET CURIOSITAS  ·  SEMPER</a:t>
            </a:r>
            <a:endParaRPr lang="en-US" sz="1050" dirty="0"/>
          </a:p>
        </p:txBody>
      </p:sp>
      <p:sp>
        <p:nvSpPr>
          <p:cNvPr id="13" name="Text 11"/>
          <p:cNvSpPr txBox="1"/>
          <p:nvPr/>
        </p:nvSpPr>
        <p:spPr>
          <a:xfrm>
            <a:off x="621792" y="6181344"/>
            <a:ext cx="8229600" cy="274320"/>
          </a:xfrm>
          <a:prstGeom prst="rect">
            <a:avLst/>
          </a:prstGeom>
          <a:noFill/>
          <a:ln/>
        </p:spPr>
        <p:txBody>
          <a:bodyPr wrap="square" lIns="0" tIns="0" rIns="0" bIns="0" rtlCol="0" anchor="ctr"/>
          <a:lstStyle/>
          <a:p>
            <a:pPr indent="0" marL="0">
              <a:buNone/>
            </a:pPr>
            <a:r>
              <a:rPr lang="en-US" sz="1250" i="1" dirty="0">
                <a:solidFill>
                  <a:srgbClr val="B9C4D0"/>
                </a:solidFill>
                <a:latin typeface="Georgia" pitchFamily="34" charset="0"/>
                <a:ea typeface="Georgia" pitchFamily="34" charset="-122"/>
                <a:cs typeface="Georgia" pitchFamily="34" charset="-120"/>
              </a:rPr>
              <a:t>Humility, humanity, and curiosity. Always.</a:t>
            </a:r>
            <a:endParaRPr lang="en-US" sz="1250" dirty="0"/>
          </a:p>
        </p:txBody>
      </p:sp>
      <p:pic>
        <p:nvPicPr>
          <p:cNvPr id="14" name="brand-mark" descr="/tmp/claude-0/-home-claude/840a28d2-2874-58f2-bea9-3fe61a55262a/scratchpad/wgdeck/logo.png">    </p:cNvPr>
          <p:cNvPicPr>
            <a:picLocks noChangeAspect="1"/>
          </p:cNvPicPr>
          <p:nvPr/>
        </p:nvPicPr>
        <p:blipFill>
          <a:blip r:embed="rId1"/>
          <a:stretch>
            <a:fillRect/>
          </a:stretch>
        </p:blipFill>
        <p:spPr>
          <a:xfrm>
            <a:off x="9692640" y="3931920"/>
            <a:ext cx="1874520" cy="1874520"/>
          </a:xfrm>
          <a:prstGeom prst="rect">
            <a:avLst/>
          </a:prstGeom>
        </p:spPr>
      </p:pic>
    </p:spTree>
  </p:cSld>
  <p:clrMapOvr>
    <a:masterClrMapping/>
  </p:clrMapOvr>
</p:sld>
</file>

<file path=ppt/theme/theme1.xml><?xml version="1.0" encoding="utf-8"?>
<a:theme xmlns:a="http://schemas.openxmlformats.org/drawingml/2006/main" name="Architecture &amp; Attention">
  <a:themeElements>
    <a:clrScheme name="Architecture &amp; Attention">
      <a:dk1>
        <a:srgbClr val="1B2838"/>
      </a:dk1>
      <a:lt1>
        <a:srgbClr val="F5F0EB"/>
      </a:lt1>
      <a:dk2>
        <a:srgbClr val="2A3D54"/>
      </a:dk2>
      <a:lt2>
        <a:srgbClr val="FFFFFF"/>
      </a:lt2>
      <a:accent1>
        <a:srgbClr val="F47920"/>
      </a:accent1>
      <a:accent2>
        <a:srgbClr val="C0490A"/>
      </a:accent2>
      <a:accent3>
        <a:srgbClr val="5B6A7D"/>
      </a:accent3>
      <a:accent4>
        <a:srgbClr val="B9C4D0"/>
      </a:accent4>
      <a:accent5>
        <a:srgbClr val="E3DBD2"/>
      </a:accent5>
      <a:accent6>
        <a:srgbClr val="3C5068"/>
      </a:accent6>
      <a:hlink>
        <a:srgbClr val="F47920"/>
      </a:hlink>
      <a:folHlink>
        <a:srgbClr val="5B6A7D"/>
      </a:folHlink>
    </a:clrScheme>
    <a:fontScheme name="Architecture &amp; Attention">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Trebuchet M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Can't You Just Be Told?</dc:title>
  <dc:subject>PptxGenJS Presentation</dc:subject>
  <dc:creator>James Maconochie</dc:creator>
  <cp:lastModifiedBy>James Maconochie</cp:lastModifiedBy>
  <cp:revision>1</cp:revision>
  <dcterms:created xsi:type="dcterms:W3CDTF">2026-10-19T21:31:44Z</dcterms:created>
  <dcterms:modified xsi:type="dcterms:W3CDTF">2026-10-19T21:31:44Z</dcterms:modified>
</cp:coreProperties>
</file>