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a3178dca-9860-64d2-38fa-53fdb1095656}">
          <p14:sldIdLst>
            <p14:sldId id="256"/>
          </p14:sldIdLst>
        </p14:section>
        <p14:section name="Part one: the bet" id="{253b616a-e657-417f-8817-4b65e56d8ad5}">
          <p14:sldIdLst>
            <p14:sldId id="258"/>
            <p14:sldId id="259"/>
            <p14:sldId id="260"/>
            <p14:sldId id="261"/>
            <p14:sldId id="262"/>
            <p14:sldId id="263"/>
          </p14:sldIdLst>
        </p14:section>
        <p14:section name="Part two: where it is thin" id="{02b8cc9d-fe53-7a3f-b756-416cc013e120}">
          <p14:sldIdLst>
            <p14:sldId id="264"/>
            <p14:sldId id="265"/>
          </p14:sldIdLst>
        </p14:section>
        <p14:section name="Part three: who pays" id="{7f793807-dd81-4901-3714-77acdce20035}">
          <p14:sldIdLst>
            <p14:sldId id="266"/>
            <p14:sldId id="267"/>
            <p14:sldId id="268"/>
            <p14:sldId id="269"/>
            <p14:sldId id="270"/>
          </p14:sldIdLst>
        </p14:section>
        <p14:section name="Part four: limits and use" id="{c09b5ee9-49d6-322d-64c2-b49abf349512}">
          <p14:sldIdLst>
            <p14:sldId id="271"/>
            <p14:sldId id="272"/>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Seventeen sheets. The bet, where it is thin, who carries the cost, and the limits. Every figure in this deck prints its own caveat.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recognition line. Most people in the room own this exposure and did not choose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instantiates: valuations presuming capture of a large share of future knowledge work, and infrastructure spend that only makes sense on economy-wide transformation. Training costs front-loaded, inference revenue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separate-looking risks that are one risk at four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caveat is the point: 2006 was corrupted incentives, no-doc loans, and ratings that did not describe what they rated. None of that is alleged here. What is shared is the structure, and only the structure. That caveat is the first thing that would fall off a short version and the thing that keeps the comparison worth making.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concession belongs on the slide, not in a note. Without it this is a stacked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Identifying bubble-like structure is not calling AI fraudulent, and not predicting an imminent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shovel-seller framing. Nvidia’s revenue is real; the question is whose returns justify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on this slide prints its own caveat. That is the deliberate difference between this deck and the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asymmetry is the argument; the four channels are only how it travels.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villain is needed for this argument to work, which is what makes it hard to dismiss.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fibre, unfinished developments, municipal budgets planned around growth that never arrived.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cost does not appear in any aggregate statistic. Deliberately placed where the claim is weakest, not where it is strongest.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Regulatory capture through complexity, the speed mismatch, preemption, and the democratic attention deficit.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Shifting capital intensity from hyperscale GPU clusters toward interface design and domain tooling also reduces the concentration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one is the author’s own declared bias, promoted rather than buried.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sheet that makes the rest publishable.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works on this deck too, which is the point of slide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691640"/>
            <a:ext cx="6858000" cy="2103120"/>
          </a:xfrm>
          <a:prstGeom prst="rect">
            <a:avLst/>
          </a:prstGeom>
          <a:noFill/>
          <a:ln/>
        </p:spPr>
        <p:txBody>
          <a:bodyPr wrap="square" lIns="0" tIns="0" rIns="0" bIns="0" rtlCol="0" anchor="t"/>
          <a:lstStyle/>
          <a:p>
            <a:pPr indent="0" marL="0">
              <a:buNone/>
            </a:pPr>
            <a:r>
              <a:rPr lang="en-US" sz="4600" b="1" dirty="0">
                <a:solidFill>
                  <a:srgbClr val="FFFFFF"/>
                </a:solidFill>
                <a:latin typeface="Georgia" pitchFamily="34" charset="0"/>
                <a:ea typeface="Georgia" pitchFamily="34" charset="-122"/>
                <a:cs typeface="Georgia" pitchFamily="34" charset="-120"/>
              </a:rPr>
              <a:t>Who Pays If It’s Wrong?</a:t>
            </a:r>
            <a:endParaRPr lang="en-US" sz="4600" dirty="0"/>
          </a:p>
        </p:txBody>
      </p:sp>
      <p:sp>
        <p:nvSpPr>
          <p:cNvPr id="4" name="Text 2"/>
          <p:cNvSpPr txBox="1"/>
          <p:nvPr/>
        </p:nvSpPr>
        <p:spPr>
          <a:xfrm>
            <a:off x="621792" y="3931920"/>
            <a:ext cx="7132320" cy="173736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Hundreds of billions of dollars are riding on a particular bet about how AI gets better. The bet may well come off. This is about what happens to everybody else if it does not.</a:t>
            </a:r>
            <a:endParaRPr lang="en-US" sz="1700" dirty="0"/>
          </a:p>
        </p:txBody>
      </p:sp>
      <p:pic>
        <p:nvPicPr>
          <p:cNvPr id="5" name="brand-mark" descr="/tmp/claude-0/-home-claude/840a28d2-2874-58f2-bea9-3fe61a55262a/scratchpad/music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424160" cy="365760"/>
          </a:xfrm>
          <a:prstGeom prst="rect">
            <a:avLst/>
          </a:prstGeom>
          <a:noFill/>
          <a:ln/>
        </p:spPr>
        <p:txBody>
          <a:bodyPr wrap="square" lIns="0" tIns="0" rIns="0" bIns="0" rtlCol="0" anchor="ctr"/>
          <a:lstStyle/>
          <a:p>
            <a:pPr indent="0" marL="0">
              <a:buNone/>
            </a:pPr>
            <a:r>
              <a:rPr lang="en-US" sz="1150" dirty="0">
                <a:solidFill>
                  <a:srgbClr val="93A3B5"/>
                </a:solidFill>
                <a:latin typeface="Trebuchet MS" pitchFamily="34" charset="0"/>
                <a:ea typeface="Trebuchet MS" pitchFamily="34" charset="-122"/>
                <a:cs typeface="Trebuchet MS" pitchFamily="34" charset="-120"/>
              </a:rPr>
              <a:t>The argument of the working paper When the Music Stops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fifth.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You are probably in it already</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13716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If you have a pension, a workplace retirement plan, or money in an index fund, you own a piece of this. Not because you decided to back artificial intelligence, but because the funds most people’s savings sit in hold the whole market, and a handful of AI-exposed companies have become a very large part of what the whole market is.</a:t>
            </a:r>
            <a:endParaRPr lang="en-US" sz="1500" dirty="0"/>
          </a:p>
        </p:txBody>
      </p:sp>
      <p:sp>
        <p:nvSpPr>
          <p:cNvPr id="6" name="pullout"/>
          <p:cNvSpPr/>
          <p:nvPr/>
        </p:nvSpPr>
        <p:spPr>
          <a:xfrm>
            <a:off x="621792" y="3474720"/>
            <a:ext cx="10945368" cy="1188720"/>
          </a:xfrm>
          <a:prstGeom prst="rect">
            <a:avLst/>
          </a:prstGeom>
          <a:solidFill>
            <a:srgbClr val="FFFFFF"/>
          </a:solidFill>
          <a:ln w="12700">
            <a:solidFill>
              <a:srgbClr val="E3DBD2"/>
            </a:solidFill>
            <a:prstDash val="solid"/>
          </a:ln>
        </p:spPr>
      </p:sp>
      <p:sp>
        <p:nvSpPr>
          <p:cNvPr id="7" name="pullout-edge"/>
          <p:cNvSpPr/>
          <p:nvPr/>
        </p:nvSpPr>
        <p:spPr>
          <a:xfrm>
            <a:off x="621792" y="3474720"/>
            <a:ext cx="64008" cy="1188720"/>
          </a:xfrm>
          <a:prstGeom prst="rect">
            <a:avLst/>
          </a:prstGeom>
          <a:solidFill>
            <a:srgbClr val="F47920"/>
          </a:solidFill>
          <a:ln/>
        </p:spPr>
      </p:sp>
      <p:sp>
        <p:nvSpPr>
          <p:cNvPr id="8" name="Text 6"/>
          <p:cNvSpPr txBox="1"/>
          <p:nvPr/>
        </p:nvSpPr>
        <p:spPr>
          <a:xfrm>
            <a:off x="1033272" y="3675888"/>
            <a:ext cx="10122408" cy="786384"/>
          </a:xfrm>
          <a:prstGeom prst="rect">
            <a:avLst/>
          </a:prstGeom>
          <a:noFill/>
          <a:ln/>
        </p:spPr>
        <p:txBody>
          <a:bodyPr wrap="square" lIns="0" tIns="0" rIns="0" bIns="0" rtlCol="0" anchor="ctr"/>
          <a:lstStyle/>
          <a:p>
            <a:pPr indent="0" marL="0">
              <a:lnSpc>
                <a:spcPct val="125000"/>
              </a:lnSpc>
              <a:buNone/>
            </a:pPr>
            <a:r>
              <a:rPr lang="en-US" sz="2300" dirty="0">
                <a:solidFill>
                  <a:srgbClr val="1B2838"/>
                </a:solidFill>
                <a:latin typeface="Georgia" pitchFamily="34" charset="0"/>
                <a:ea typeface="Georgia" pitchFamily="34" charset="-122"/>
                <a:cs typeface="Georgia" pitchFamily="34" charset="-120"/>
              </a:rPr>
              <a:t>Nobody asked you. There was no form. The exposure arrived through the ordinary machinery of saving sensibly.</a:t>
            </a:r>
            <a:endParaRPr lang="en-US" sz="2300" dirty="0"/>
          </a:p>
        </p:txBody>
      </p:sp>
      <p:sp>
        <p:nvSpPr>
          <p:cNvPr id="9" name="Text 7"/>
          <p:cNvSpPr txBox="1"/>
          <p:nvPr/>
        </p:nvSpPr>
        <p:spPr>
          <a:xfrm>
            <a:off x="621792" y="493776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This is not about whether the bet is a good one. That is genuinely arguable, and the paper says so repeatedly. The question is who is holding it.</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the bet actually says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Underneath the spending is an argument with four steps. It is rarely written down in one place, because each step is usually used to justify the next rather than stated on its own.</a:t>
            </a:r>
            <a:endParaRPr lang="en-US" sz="1500" dirty="0"/>
          </a:p>
        </p:txBody>
      </p:sp>
      <p:sp>
        <p:nvSpPr>
          <p:cNvPr id="6" name="card-1"/>
          <p:cNvSpPr/>
          <p:nvPr/>
        </p:nvSpPr>
        <p:spPr>
          <a:xfrm>
            <a:off x="621792" y="2697480"/>
            <a:ext cx="2571750" cy="2057400"/>
          </a:xfrm>
          <a:prstGeom prst="rect">
            <a:avLst/>
          </a:prstGeom>
          <a:solidFill>
            <a:srgbClr val="FFFFFF"/>
          </a:solidFill>
          <a:ln w="12700">
            <a:solidFill>
              <a:srgbClr val="E3DBD2"/>
            </a:solidFill>
            <a:prstDash val="solid"/>
          </a:ln>
        </p:spPr>
      </p:sp>
      <p:sp>
        <p:nvSpPr>
          <p:cNvPr id="7" name="card-edge-1"/>
          <p:cNvSpPr/>
          <p:nvPr/>
        </p:nvSpPr>
        <p:spPr>
          <a:xfrm>
            <a:off x="621792" y="2697480"/>
            <a:ext cx="50292" cy="2057400"/>
          </a:xfrm>
          <a:prstGeom prst="rect">
            <a:avLst/>
          </a:prstGeom>
          <a:solidFill>
            <a:srgbClr val="F47920"/>
          </a:solidFill>
          <a:ln/>
        </p:spPr>
      </p:sp>
      <p:sp>
        <p:nvSpPr>
          <p:cNvPr id="8" name="Text 6"/>
          <p:cNvSpPr txBox="1"/>
          <p:nvPr/>
        </p:nvSpPr>
        <p:spPr>
          <a:xfrm>
            <a:off x="877824" y="2880360"/>
            <a:ext cx="2114550"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01   SCALING WORKS</a:t>
            </a:r>
            <a:endParaRPr lang="en-US" sz="1300" dirty="0"/>
          </a:p>
        </p:txBody>
      </p:sp>
      <p:sp>
        <p:nvSpPr>
          <p:cNvPr id="9" name="Text 7"/>
          <p:cNvSpPr txBox="1"/>
          <p:nvPr/>
        </p:nvSpPr>
        <p:spPr>
          <a:xfrm>
            <a:off x="877824" y="3575304"/>
            <a:ext cx="2114550" cy="96926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Bigger models keep getting better as they get bigger.</a:t>
            </a:r>
            <a:endParaRPr lang="en-US" sz="1250" dirty="0"/>
          </a:p>
        </p:txBody>
      </p:sp>
      <p:sp>
        <p:nvSpPr>
          <p:cNvPr id="10" name="card-2"/>
          <p:cNvSpPr/>
          <p:nvPr/>
        </p:nvSpPr>
        <p:spPr>
          <a:xfrm>
            <a:off x="3412998" y="2697480"/>
            <a:ext cx="2571750" cy="2057400"/>
          </a:xfrm>
          <a:prstGeom prst="rect">
            <a:avLst/>
          </a:prstGeom>
          <a:solidFill>
            <a:srgbClr val="FFFFFF"/>
          </a:solidFill>
          <a:ln w="12700">
            <a:solidFill>
              <a:srgbClr val="E3DBD2"/>
            </a:solidFill>
            <a:prstDash val="solid"/>
          </a:ln>
        </p:spPr>
      </p:sp>
      <p:sp>
        <p:nvSpPr>
          <p:cNvPr id="11" name="card-edge-2"/>
          <p:cNvSpPr/>
          <p:nvPr/>
        </p:nvSpPr>
        <p:spPr>
          <a:xfrm>
            <a:off x="3412998" y="2697480"/>
            <a:ext cx="50292" cy="2057400"/>
          </a:xfrm>
          <a:prstGeom prst="rect">
            <a:avLst/>
          </a:prstGeom>
          <a:solidFill>
            <a:srgbClr val="F47920"/>
          </a:solidFill>
          <a:ln/>
        </p:spPr>
      </p:sp>
      <p:sp>
        <p:nvSpPr>
          <p:cNvPr id="12" name="Text 10"/>
          <p:cNvSpPr txBox="1"/>
          <p:nvPr/>
        </p:nvSpPr>
        <p:spPr>
          <a:xfrm>
            <a:off x="3669030" y="2880360"/>
            <a:ext cx="2114550"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02   SO AGI FOLLOWS</a:t>
            </a:r>
            <a:endParaRPr lang="en-US" sz="1300" dirty="0"/>
          </a:p>
        </p:txBody>
      </p:sp>
      <p:sp>
        <p:nvSpPr>
          <p:cNvPr id="13" name="Text 11"/>
          <p:cNvSpPr txBox="1"/>
          <p:nvPr/>
        </p:nvSpPr>
        <p:spPr>
          <a:xfrm>
            <a:off x="3669030" y="3575304"/>
            <a:ext cx="2114550" cy="96926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Or at the very least, a huge jump in what can be produced.</a:t>
            </a:r>
            <a:endParaRPr lang="en-US" sz="1250" dirty="0"/>
          </a:p>
        </p:txBody>
      </p:sp>
      <p:sp>
        <p:nvSpPr>
          <p:cNvPr id="14" name="card-3"/>
          <p:cNvSpPr/>
          <p:nvPr/>
        </p:nvSpPr>
        <p:spPr>
          <a:xfrm>
            <a:off x="6204204" y="2697480"/>
            <a:ext cx="2571750" cy="2057400"/>
          </a:xfrm>
          <a:prstGeom prst="rect">
            <a:avLst/>
          </a:prstGeom>
          <a:solidFill>
            <a:srgbClr val="FFFFFF"/>
          </a:solidFill>
          <a:ln w="12700">
            <a:solidFill>
              <a:srgbClr val="E3DBD2"/>
            </a:solidFill>
            <a:prstDash val="solid"/>
          </a:ln>
        </p:spPr>
      </p:sp>
      <p:sp>
        <p:nvSpPr>
          <p:cNvPr id="15" name="card-edge-3"/>
          <p:cNvSpPr/>
          <p:nvPr/>
        </p:nvSpPr>
        <p:spPr>
          <a:xfrm>
            <a:off x="6204204" y="2697480"/>
            <a:ext cx="50292" cy="2057400"/>
          </a:xfrm>
          <a:prstGeom prst="rect">
            <a:avLst/>
          </a:prstGeom>
          <a:solidFill>
            <a:srgbClr val="F47920"/>
          </a:solidFill>
          <a:ln/>
        </p:spPr>
      </p:sp>
      <p:sp>
        <p:nvSpPr>
          <p:cNvPr id="16" name="Text 14"/>
          <p:cNvSpPr txBox="1"/>
          <p:nvPr/>
        </p:nvSpPr>
        <p:spPr>
          <a:xfrm>
            <a:off x="6460236" y="2880360"/>
            <a:ext cx="2114550"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03   SO THE SPENDING IS JUSTIFIED</a:t>
            </a:r>
            <a:endParaRPr lang="en-US" sz="1300" dirty="0"/>
          </a:p>
        </p:txBody>
      </p:sp>
      <p:sp>
        <p:nvSpPr>
          <p:cNvPr id="17" name="Text 15"/>
          <p:cNvSpPr txBox="1"/>
          <p:nvPr/>
        </p:nvSpPr>
        <p:spPr>
          <a:xfrm>
            <a:off x="6460236" y="3575304"/>
            <a:ext cx="2114550" cy="96926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Hundreds of billions of dollars, committed up front.</a:t>
            </a:r>
            <a:endParaRPr lang="en-US" sz="1250" dirty="0"/>
          </a:p>
        </p:txBody>
      </p:sp>
      <p:sp>
        <p:nvSpPr>
          <p:cNvPr id="18" name="card-4"/>
          <p:cNvSpPr/>
          <p:nvPr/>
        </p:nvSpPr>
        <p:spPr>
          <a:xfrm>
            <a:off x="8995410" y="2697480"/>
            <a:ext cx="2571750" cy="2057400"/>
          </a:xfrm>
          <a:prstGeom prst="rect">
            <a:avLst/>
          </a:prstGeom>
          <a:solidFill>
            <a:srgbClr val="FFFFFF"/>
          </a:solidFill>
          <a:ln w="12700">
            <a:solidFill>
              <a:srgbClr val="E3DBD2"/>
            </a:solidFill>
            <a:prstDash val="solid"/>
          </a:ln>
        </p:spPr>
      </p:sp>
      <p:sp>
        <p:nvSpPr>
          <p:cNvPr id="19" name="card-edge-4"/>
          <p:cNvSpPr/>
          <p:nvPr/>
        </p:nvSpPr>
        <p:spPr>
          <a:xfrm>
            <a:off x="8995410" y="2697480"/>
            <a:ext cx="50292" cy="2057400"/>
          </a:xfrm>
          <a:prstGeom prst="rect">
            <a:avLst/>
          </a:prstGeom>
          <a:solidFill>
            <a:srgbClr val="F47920"/>
          </a:solidFill>
          <a:ln/>
        </p:spPr>
      </p:sp>
      <p:sp>
        <p:nvSpPr>
          <p:cNvPr id="20" name="Text 18"/>
          <p:cNvSpPr txBox="1"/>
          <p:nvPr/>
        </p:nvSpPr>
        <p:spPr>
          <a:xfrm>
            <a:off x="9251442" y="2880360"/>
            <a:ext cx="2114550"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04   SO THE WINNER TAKES MOST</a:t>
            </a:r>
            <a:endParaRPr lang="en-US" sz="1300" dirty="0"/>
          </a:p>
        </p:txBody>
      </p:sp>
      <p:sp>
        <p:nvSpPr>
          <p:cNvPr id="21" name="Text 19"/>
          <p:cNvSpPr txBox="1"/>
          <p:nvPr/>
        </p:nvSpPr>
        <p:spPr>
          <a:xfrm>
            <a:off x="9251442" y="3575304"/>
            <a:ext cx="2114550" cy="96926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Which rewards spending early, and spending hard.</a:t>
            </a:r>
            <a:endParaRPr lang="en-US" sz="1250" dirty="0"/>
          </a:p>
        </p:txBody>
      </p:sp>
      <p:sp>
        <p:nvSpPr>
          <p:cNvPr id="22" name="Text 20"/>
          <p:cNvSpPr txBox="1"/>
          <p:nvPr/>
        </p:nvSpPr>
        <p:spPr>
          <a:xfrm>
            <a:off x="621792" y="49834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paper calls this a reasonable bet in the same breath as calling it a bet, and both halves of that sentence are doing work. Every one of the four steps holds only while the first one does.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   ·   CONTINUED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steps, one dependency</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 / 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rule underneath is the diagram. The boxes are only its evidence.</a:t>
            </a:r>
            <a:endParaRPr lang="en-US" sz="1500" dirty="0"/>
          </a:p>
        </p:txBody>
      </p:sp>
      <p:sp>
        <p:nvSpPr>
          <p:cNvPr id="6" name="figure-card-1"/>
          <p:cNvSpPr/>
          <p:nvPr/>
        </p:nvSpPr>
        <p:spPr>
          <a:xfrm>
            <a:off x="621792" y="2487168"/>
            <a:ext cx="10945368" cy="3441954"/>
          </a:xfrm>
          <a:prstGeom prst="rect">
            <a:avLst/>
          </a:prstGeom>
          <a:solidFill>
            <a:srgbClr val="FFFFFF"/>
          </a:solidFill>
          <a:ln w="12700">
            <a:solidFill>
              <a:srgbClr val="E3DBD2"/>
            </a:solidFill>
            <a:prstDash val="solid"/>
          </a:ln>
        </p:spPr>
      </p:sp>
      <p:pic>
        <p:nvPicPr>
          <p:cNvPr id="7" name="figure-1" descr="/tmp/claude-0/-home-claude/840a28d2-2874-58f2-bea9-3fe61a55262a/scratchpad/musicdeck/fig1.png">    </p:cNvPr>
          <p:cNvPicPr>
            <a:picLocks noChangeAspect="1"/>
          </p:cNvPicPr>
          <p:nvPr/>
        </p:nvPicPr>
        <p:blipFill>
          <a:blip r:embed="rId1"/>
          <a:stretch>
            <a:fillRect/>
          </a:stretch>
        </p:blipFill>
        <p:spPr>
          <a:xfrm>
            <a:off x="859536" y="2724912"/>
            <a:ext cx="10469880" cy="29664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You have seen this shape before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What Holds a Claim Up? finds the housing market of 2006 stacked exactly this way.</a:t>
            </a:r>
            <a:endParaRPr lang="en-US" sz="1500" dirty="0"/>
          </a:p>
        </p:txBody>
      </p:sp>
      <p:sp>
        <p:nvSpPr>
          <p:cNvPr id="6" name="figure-card-2"/>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2" descr="/tmp/claude-0/-home-claude/840a28d2-2874-58f2-bea9-3fe61a55262a/scratchpad/musicdeck/fig2.png">    </p:cNvPr>
          <p:cNvPicPr>
            <a:picLocks noChangeAspect="1"/>
          </p:cNvPicPr>
          <p:nvPr/>
        </p:nvPicPr>
        <p:blipFill>
          <a:blip r:embed="rId1"/>
          <a:stretch>
            <a:fillRect/>
          </a:stretch>
        </p:blipFill>
        <p:spPr>
          <a:xfrm>
            <a:off x="1822623" y="2724912"/>
            <a:ext cx="8543707" cy="31089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people who think the first step is wrong</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whole chain rests on step one. So it matters that four well-credentialled researchers, from four different directions, think step one does not hold.</a:t>
            </a:r>
            <a:endParaRPr lang="en-US" sz="1500" dirty="0"/>
          </a:p>
        </p:txBody>
      </p:sp>
      <p:sp>
        <p:nvSpPr>
          <p:cNvPr id="6" name="card-1"/>
          <p:cNvSpPr/>
          <p:nvPr/>
        </p:nvSpPr>
        <p:spPr>
          <a:xfrm>
            <a:off x="621792" y="2423160"/>
            <a:ext cx="2571750" cy="2377440"/>
          </a:xfrm>
          <a:prstGeom prst="rect">
            <a:avLst/>
          </a:prstGeom>
          <a:solidFill>
            <a:srgbClr val="FFFFFF"/>
          </a:solidFill>
          <a:ln w="12700">
            <a:solidFill>
              <a:srgbClr val="E3DBD2"/>
            </a:solidFill>
            <a:prstDash val="solid"/>
          </a:ln>
        </p:spPr>
      </p:sp>
      <p:sp>
        <p:nvSpPr>
          <p:cNvPr id="7" name="card-edge-1"/>
          <p:cNvSpPr/>
          <p:nvPr/>
        </p:nvSpPr>
        <p:spPr>
          <a:xfrm>
            <a:off x="621792" y="2423160"/>
            <a:ext cx="50292" cy="2377440"/>
          </a:xfrm>
          <a:prstGeom prst="rect">
            <a:avLst/>
          </a:prstGeom>
          <a:solidFill>
            <a:srgbClr val="F47920"/>
          </a:solidFill>
          <a:ln/>
        </p:spPr>
      </p:sp>
      <p:sp>
        <p:nvSpPr>
          <p:cNvPr id="8" name="Text 6"/>
          <p:cNvSpPr txBox="1"/>
          <p:nvPr/>
        </p:nvSpPr>
        <p:spPr>
          <a:xfrm>
            <a:off x="877824"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YANN LECUN</a:t>
            </a:r>
            <a:endParaRPr lang="en-US" sz="1300" dirty="0"/>
          </a:p>
        </p:txBody>
      </p:sp>
      <p:sp>
        <p:nvSpPr>
          <p:cNvPr id="9" name="Text 7"/>
          <p:cNvSpPr txBox="1"/>
          <p:nvPr/>
        </p:nvSpPr>
        <p:spPr>
          <a:xfrm>
            <a:off x="877824" y="3081528"/>
            <a:ext cx="2114550" cy="15087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Turing Award winner and for a decade Meta’s chief AI scientist. Language models are useful, but are a turning off the road to human-level intelligence.</a:t>
            </a:r>
            <a:endParaRPr lang="en-US" sz="1250" dirty="0"/>
          </a:p>
        </p:txBody>
      </p:sp>
      <p:sp>
        <p:nvSpPr>
          <p:cNvPr id="10" name="card-2"/>
          <p:cNvSpPr/>
          <p:nvPr/>
        </p:nvSpPr>
        <p:spPr>
          <a:xfrm>
            <a:off x="3412998" y="2423160"/>
            <a:ext cx="2571750" cy="2377440"/>
          </a:xfrm>
          <a:prstGeom prst="rect">
            <a:avLst/>
          </a:prstGeom>
          <a:solidFill>
            <a:srgbClr val="FFFFFF"/>
          </a:solidFill>
          <a:ln w="12700">
            <a:solidFill>
              <a:srgbClr val="E3DBD2"/>
            </a:solidFill>
            <a:prstDash val="solid"/>
          </a:ln>
        </p:spPr>
      </p:sp>
      <p:sp>
        <p:nvSpPr>
          <p:cNvPr id="11" name="card-edge-2"/>
          <p:cNvSpPr/>
          <p:nvPr/>
        </p:nvSpPr>
        <p:spPr>
          <a:xfrm>
            <a:off x="3412998" y="2423160"/>
            <a:ext cx="50292" cy="2377440"/>
          </a:xfrm>
          <a:prstGeom prst="rect">
            <a:avLst/>
          </a:prstGeom>
          <a:solidFill>
            <a:srgbClr val="F47920"/>
          </a:solidFill>
          <a:ln/>
        </p:spPr>
      </p:sp>
      <p:sp>
        <p:nvSpPr>
          <p:cNvPr id="12" name="Text 10"/>
          <p:cNvSpPr txBox="1"/>
          <p:nvPr/>
        </p:nvSpPr>
        <p:spPr>
          <a:xfrm>
            <a:off x="3669030"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GARY MARCUS</a:t>
            </a:r>
            <a:endParaRPr lang="en-US" sz="1300" dirty="0"/>
          </a:p>
        </p:txBody>
      </p:sp>
      <p:sp>
        <p:nvSpPr>
          <p:cNvPr id="13" name="Text 11"/>
          <p:cNvSpPr txBox="1"/>
          <p:nvPr/>
        </p:nvSpPr>
        <p:spPr>
          <a:xfrm>
            <a:off x="3669030" y="3081528"/>
            <a:ext cx="2114550" cy="15087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reasoning gap is not closing at the rate the scaling story requires, and what looks like reasoning is often retrieval wearing its clothes.</a:t>
            </a:r>
            <a:endParaRPr lang="en-US" sz="1250" dirty="0"/>
          </a:p>
        </p:txBody>
      </p:sp>
      <p:sp>
        <p:nvSpPr>
          <p:cNvPr id="14" name="card-3"/>
          <p:cNvSpPr/>
          <p:nvPr/>
        </p:nvSpPr>
        <p:spPr>
          <a:xfrm>
            <a:off x="6204204" y="2423160"/>
            <a:ext cx="2571750" cy="2377440"/>
          </a:xfrm>
          <a:prstGeom prst="rect">
            <a:avLst/>
          </a:prstGeom>
          <a:solidFill>
            <a:srgbClr val="FFFFFF"/>
          </a:solidFill>
          <a:ln w="12700">
            <a:solidFill>
              <a:srgbClr val="E3DBD2"/>
            </a:solidFill>
            <a:prstDash val="solid"/>
          </a:ln>
        </p:spPr>
      </p:sp>
      <p:sp>
        <p:nvSpPr>
          <p:cNvPr id="15" name="card-edge-3"/>
          <p:cNvSpPr/>
          <p:nvPr/>
        </p:nvSpPr>
        <p:spPr>
          <a:xfrm>
            <a:off x="6204204" y="2423160"/>
            <a:ext cx="50292" cy="2377440"/>
          </a:xfrm>
          <a:prstGeom prst="rect">
            <a:avLst/>
          </a:prstGeom>
          <a:solidFill>
            <a:srgbClr val="F47920"/>
          </a:solidFill>
          <a:ln/>
        </p:spPr>
      </p:sp>
      <p:sp>
        <p:nvSpPr>
          <p:cNvPr id="16" name="Text 14"/>
          <p:cNvSpPr txBox="1"/>
          <p:nvPr/>
        </p:nvSpPr>
        <p:spPr>
          <a:xfrm>
            <a:off x="6460236"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RODNEY BROOKS</a:t>
            </a:r>
            <a:endParaRPr lang="en-US" sz="1300" dirty="0"/>
          </a:p>
        </p:txBody>
      </p:sp>
      <p:sp>
        <p:nvSpPr>
          <p:cNvPr id="17" name="Text 15"/>
          <p:cNvSpPr txBox="1"/>
          <p:nvPr/>
        </p:nvSpPr>
        <p:spPr>
          <a:xfrm>
            <a:off x="6460236" y="3081528"/>
            <a:ext cx="2114550" cy="15087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When people watch a system do one thing well they assume it can do the neighbouring things, and are usually far too optimistic about that.</a:t>
            </a:r>
            <a:endParaRPr lang="en-US" sz="1250" dirty="0"/>
          </a:p>
        </p:txBody>
      </p:sp>
      <p:sp>
        <p:nvSpPr>
          <p:cNvPr id="18" name="card-4"/>
          <p:cNvSpPr/>
          <p:nvPr/>
        </p:nvSpPr>
        <p:spPr>
          <a:xfrm>
            <a:off x="8995410" y="2423160"/>
            <a:ext cx="2571750" cy="2377440"/>
          </a:xfrm>
          <a:prstGeom prst="rect">
            <a:avLst/>
          </a:prstGeom>
          <a:solidFill>
            <a:srgbClr val="FFFFFF"/>
          </a:solidFill>
          <a:ln w="12700">
            <a:solidFill>
              <a:srgbClr val="E3DBD2"/>
            </a:solidFill>
            <a:prstDash val="solid"/>
          </a:ln>
        </p:spPr>
      </p:sp>
      <p:sp>
        <p:nvSpPr>
          <p:cNvPr id="19" name="card-edge-4"/>
          <p:cNvSpPr/>
          <p:nvPr/>
        </p:nvSpPr>
        <p:spPr>
          <a:xfrm>
            <a:off x="8995410" y="2423160"/>
            <a:ext cx="50292" cy="2377440"/>
          </a:xfrm>
          <a:prstGeom prst="rect">
            <a:avLst/>
          </a:prstGeom>
          <a:solidFill>
            <a:srgbClr val="F47920"/>
          </a:solidFill>
          <a:ln/>
        </p:spPr>
      </p:sp>
      <p:sp>
        <p:nvSpPr>
          <p:cNvPr id="20" name="Text 18"/>
          <p:cNvSpPr txBox="1"/>
          <p:nvPr/>
        </p:nvSpPr>
        <p:spPr>
          <a:xfrm>
            <a:off x="9251442"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FRANÇOIS CHOLLET</a:t>
            </a:r>
            <a:endParaRPr lang="en-US" sz="1300" dirty="0"/>
          </a:p>
        </p:txBody>
      </p:sp>
      <p:sp>
        <p:nvSpPr>
          <p:cNvPr id="21" name="Text 19"/>
          <p:cNvSpPr txBox="1"/>
          <p:nvPr/>
        </p:nvSpPr>
        <p:spPr>
          <a:xfrm>
            <a:off x="9251442" y="3081528"/>
            <a:ext cx="2114550" cy="15087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Memorisation is useful and is not intelligence. On his benchmark, built to test that, one leading model scored about 5 per cent where people score 84.</a:t>
            </a:r>
            <a:endParaRPr lang="en-US" sz="1250" dirty="0"/>
          </a:p>
        </p:txBody>
      </p:sp>
      <p:sp>
        <p:nvSpPr>
          <p:cNvPr id="22" name="Text 20"/>
          <p:cNvSpPr txBox="1"/>
          <p:nvPr/>
        </p:nvSpPr>
        <p:spPr>
          <a:xfrm>
            <a:off x="621792" y="5029200"/>
            <a:ext cx="10945368" cy="1005840"/>
          </a:xfrm>
          <a:prstGeom prst="rect">
            <a:avLst/>
          </a:prstGeom>
          <a:noFill/>
          <a:ln/>
        </p:spPr>
        <p:txBody>
          <a:bodyPr wrap="square" lIns="0" tIns="0" rIns="0" bIns="0" rtlCol="0" anchor="t"/>
          <a:lstStyle/>
          <a:p>
            <a:pPr indent="0" marL="0">
              <a:lnSpc>
                <a:spcPct val="125000"/>
              </a:lnSpc>
              <a:buNone/>
            </a:pPr>
            <a:r>
              <a:rPr lang="en-US" sz="1400" dirty="0">
                <a:solidFill>
                  <a:srgbClr val="1B2838"/>
                </a:solidFill>
                <a:latin typeface="Trebuchet MS" pitchFamily="34" charset="0"/>
                <a:ea typeface="Trebuchet MS" pitchFamily="34" charset="-122"/>
                <a:cs typeface="Trebuchet MS" pitchFamily="34" charset="-120"/>
              </a:rPr>
              <a:t>And the honest part: these four are not the consensus. Plenty of serious researchers still expect scaling plus refinement to keep delivering, and the paper’s own limitations concede that surveying four critics risks making the field sound more settled against scaling than it is.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BET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Useful and overhyped are not mutually exclusive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There is a strong pull, in any argument about this, to pick a side: either the technology is real and the money is fine, or the money is mad and the technology is a trick. Both are more comfortable than the position the paper actually takes.</a:t>
            </a:r>
            <a:endParaRPr lang="en-US" sz="1500" dirty="0"/>
          </a:p>
        </p:txBody>
      </p:sp>
      <p:sp>
        <p:nvSpPr>
          <p:cNvPr id="6" name="accent-edge"/>
          <p:cNvSpPr/>
          <p:nvPr/>
        </p:nvSpPr>
        <p:spPr>
          <a:xfrm>
            <a:off x="621792" y="3017520"/>
            <a:ext cx="64008" cy="822960"/>
          </a:xfrm>
          <a:prstGeom prst="rect">
            <a:avLst/>
          </a:prstGeom>
          <a:solidFill>
            <a:srgbClr val="F47920"/>
          </a:solidFill>
          <a:ln/>
        </p:spPr>
      </p:sp>
      <p:sp>
        <p:nvSpPr>
          <p:cNvPr id="7" name="Text 5"/>
          <p:cNvSpPr txBox="1"/>
          <p:nvPr/>
        </p:nvSpPr>
        <p:spPr>
          <a:xfrm>
            <a:off x="1033272" y="3017520"/>
            <a:ext cx="10058400" cy="822960"/>
          </a:xfrm>
          <a:prstGeom prst="rect">
            <a:avLst/>
          </a:prstGeom>
          <a:noFill/>
          <a:ln/>
        </p:spPr>
        <p:txBody>
          <a:bodyPr wrap="square" lIns="0" tIns="0" rIns="0" bIns="0" rtlCol="0" anchor="ctr"/>
          <a:lstStyle/>
          <a:p>
            <a:pPr indent="0" marL="0">
              <a:buNone/>
            </a:pPr>
            <a:r>
              <a:rPr lang="en-US" sz="2800" dirty="0">
                <a:solidFill>
                  <a:srgbClr val="FFFFFF"/>
                </a:solidFill>
                <a:latin typeface="Georgia" pitchFamily="34" charset="0"/>
                <a:ea typeface="Georgia" pitchFamily="34" charset="-122"/>
                <a:cs typeface="Georgia" pitchFamily="34" charset="-120"/>
              </a:rPr>
              <a:t>Useful and overhyped are not mutually exclusive.</a:t>
            </a:r>
            <a:endParaRPr lang="en-US" sz="2800" dirty="0"/>
          </a:p>
        </p:txBody>
      </p:sp>
      <p:sp>
        <p:nvSpPr>
          <p:cNvPr id="8" name="Text 6"/>
          <p:cNvSpPr txBox="1"/>
          <p:nvPr/>
        </p:nvSpPr>
        <p:spPr>
          <a:xfrm>
            <a:off x="1033272" y="3886200"/>
            <a:ext cx="10058400" cy="320040"/>
          </a:xfrm>
          <a:prstGeom prst="rect">
            <a:avLst/>
          </a:prstGeom>
          <a:noFill/>
          <a:ln/>
        </p:spPr>
        <p:txBody>
          <a:bodyPr wrap="square" lIns="0" tIns="0" rIns="0" bIns="0" rtlCol="0" anchor="ctr"/>
          <a:lstStyle/>
          <a:p>
            <a:pPr indent="0" marL="0">
              <a:buNone/>
            </a:pPr>
            <a:r>
              <a:rPr lang="en-US" sz="1150" dirty="0">
                <a:solidFill>
                  <a:srgbClr val="93A3B5"/>
                </a:solidFill>
                <a:latin typeface="Trebuchet MS" pitchFamily="34" charset="0"/>
                <a:ea typeface="Trebuchet MS" pitchFamily="34" charset="-122"/>
                <a:cs typeface="Trebuchet MS" pitchFamily="34" charset="-120"/>
              </a:rPr>
              <a:t>The sentence the paper flags as the most important one in its section on historical parallels</a:t>
            </a:r>
            <a:endParaRPr lang="en-US" sz="1150" dirty="0"/>
          </a:p>
        </p:txBody>
      </p:sp>
      <p:sp>
        <p:nvSpPr>
          <p:cNvPr id="9" name="Text 7"/>
          <p:cNvSpPr txBox="1"/>
          <p:nvPr/>
        </p:nvSpPr>
        <p:spPr>
          <a:xfrm>
            <a:off x="621792" y="457200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technology can be genuinely important and the financial structure built around it can still have run ahead of what it has been shown to return. Those are two claims about two different things, and holding both is not fence-sitting.</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WHERE IT IS THIN</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cracks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None of these says the bet fails. Each is a place where the structure is thinner than the spending assumes.</a:t>
            </a:r>
            <a:endParaRPr lang="en-US" sz="1500" dirty="0"/>
          </a:p>
        </p:txBody>
      </p:sp>
      <p:sp>
        <p:nvSpPr>
          <p:cNvPr id="6" name="card-1"/>
          <p:cNvSpPr/>
          <p:nvPr/>
        </p:nvSpPr>
        <p:spPr>
          <a:xfrm>
            <a:off x="621792" y="2423160"/>
            <a:ext cx="3502152" cy="2377440"/>
          </a:xfrm>
          <a:prstGeom prst="rect">
            <a:avLst/>
          </a:prstGeom>
          <a:solidFill>
            <a:srgbClr val="FFFFFF"/>
          </a:solidFill>
          <a:ln w="12700">
            <a:solidFill>
              <a:srgbClr val="E3DBD2"/>
            </a:solidFill>
            <a:prstDash val="solid"/>
          </a:ln>
        </p:spPr>
      </p:sp>
      <p:sp>
        <p:nvSpPr>
          <p:cNvPr id="7" name="card-edge-1"/>
          <p:cNvSpPr/>
          <p:nvPr/>
        </p:nvSpPr>
        <p:spPr>
          <a:xfrm>
            <a:off x="621792" y="2423160"/>
            <a:ext cx="50292" cy="2377440"/>
          </a:xfrm>
          <a:prstGeom prst="rect">
            <a:avLst/>
          </a:prstGeom>
          <a:solidFill>
            <a:srgbClr val="F47920"/>
          </a:solidFill>
          <a:ln/>
        </p:spPr>
      </p:sp>
      <p:sp>
        <p:nvSpPr>
          <p:cNvPr id="8" name="Text 6"/>
          <p:cNvSpPr txBox="1"/>
          <p:nvPr/>
        </p:nvSpPr>
        <p:spPr>
          <a:xfrm>
            <a:off x="877824" y="26060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ADOPTION GAP</a:t>
            </a:r>
            <a:endParaRPr lang="en-US" sz="1400" dirty="0"/>
          </a:p>
        </p:txBody>
      </p:sp>
      <p:sp>
        <p:nvSpPr>
          <p:cNvPr id="9" name="Text 7"/>
          <p:cNvSpPr txBox="1"/>
          <p:nvPr/>
        </p:nvSpPr>
        <p:spPr>
          <a:xfrm>
            <a:off x="877824" y="31729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distance between organisations trying AI and organisations running something important on it. Pilots are plentiful. Production is not.</a:t>
            </a:r>
            <a:endParaRPr lang="en-US" sz="1250" dirty="0"/>
          </a:p>
        </p:txBody>
      </p:sp>
      <p:sp>
        <p:nvSpPr>
          <p:cNvPr id="10" name="card-2"/>
          <p:cNvSpPr/>
          <p:nvPr/>
        </p:nvSpPr>
        <p:spPr>
          <a:xfrm>
            <a:off x="4343400" y="2423160"/>
            <a:ext cx="3502152" cy="2377440"/>
          </a:xfrm>
          <a:prstGeom prst="rect">
            <a:avLst/>
          </a:prstGeom>
          <a:solidFill>
            <a:srgbClr val="FFFFFF"/>
          </a:solidFill>
          <a:ln w="12700">
            <a:solidFill>
              <a:srgbClr val="E3DBD2"/>
            </a:solidFill>
            <a:prstDash val="solid"/>
          </a:ln>
        </p:spPr>
      </p:sp>
      <p:sp>
        <p:nvSpPr>
          <p:cNvPr id="11" name="card-edge-2"/>
          <p:cNvSpPr/>
          <p:nvPr/>
        </p:nvSpPr>
        <p:spPr>
          <a:xfrm>
            <a:off x="4343400" y="2423160"/>
            <a:ext cx="50292" cy="2377440"/>
          </a:xfrm>
          <a:prstGeom prst="rect">
            <a:avLst/>
          </a:prstGeom>
          <a:solidFill>
            <a:srgbClr val="F47920"/>
          </a:solidFill>
          <a:ln/>
        </p:spPr>
      </p:sp>
      <p:sp>
        <p:nvSpPr>
          <p:cNvPr id="12" name="Text 10"/>
          <p:cNvSpPr txBox="1"/>
          <p:nvPr/>
        </p:nvSpPr>
        <p:spPr>
          <a:xfrm>
            <a:off x="4599432" y="26060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WHO IS MAKING MONEY</a:t>
            </a:r>
            <a:endParaRPr lang="en-US" sz="1400" dirty="0"/>
          </a:p>
        </p:txBody>
      </p:sp>
      <p:sp>
        <p:nvSpPr>
          <p:cNvPr id="13" name="Text 11"/>
          <p:cNvSpPr txBox="1"/>
          <p:nvPr/>
        </p:nvSpPr>
        <p:spPr>
          <a:xfrm>
            <a:off x="4599432" y="31729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Most revenue so far belongs to the companies selling the equipment rather than the companies using it. One leading AI firm is reported to have lost around five billion dollars in 2024.</a:t>
            </a:r>
            <a:endParaRPr lang="en-US" sz="1250" dirty="0"/>
          </a:p>
        </p:txBody>
      </p:sp>
      <p:sp>
        <p:nvSpPr>
          <p:cNvPr id="14" name="card-3"/>
          <p:cNvSpPr/>
          <p:nvPr/>
        </p:nvSpPr>
        <p:spPr>
          <a:xfrm>
            <a:off x="8065008" y="2423160"/>
            <a:ext cx="3502152" cy="2377440"/>
          </a:xfrm>
          <a:prstGeom prst="rect">
            <a:avLst/>
          </a:prstGeom>
          <a:solidFill>
            <a:srgbClr val="FFFFFF"/>
          </a:solidFill>
          <a:ln w="12700">
            <a:solidFill>
              <a:srgbClr val="E3DBD2"/>
            </a:solidFill>
            <a:prstDash val="solid"/>
          </a:ln>
        </p:spPr>
      </p:sp>
      <p:sp>
        <p:nvSpPr>
          <p:cNvPr id="15" name="card-edge-3"/>
          <p:cNvSpPr/>
          <p:nvPr/>
        </p:nvSpPr>
        <p:spPr>
          <a:xfrm>
            <a:off x="8065008" y="2423160"/>
            <a:ext cx="50292" cy="2377440"/>
          </a:xfrm>
          <a:prstGeom prst="rect">
            <a:avLst/>
          </a:prstGeom>
          <a:solidFill>
            <a:srgbClr val="F47920"/>
          </a:solidFill>
          <a:ln/>
        </p:spPr>
      </p:sp>
      <p:sp>
        <p:nvSpPr>
          <p:cNvPr id="16" name="Text 14"/>
          <p:cNvSpPr txBox="1"/>
          <p:nvPr/>
        </p:nvSpPr>
        <p:spPr>
          <a:xfrm>
            <a:off x="8321040" y="26060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DEMO TO DEPLOYMENT</a:t>
            </a:r>
            <a:endParaRPr lang="en-US" sz="1400" dirty="0"/>
          </a:p>
        </p:txBody>
      </p:sp>
      <p:sp>
        <p:nvSpPr>
          <p:cNvPr id="17" name="Text 15"/>
          <p:cNvSpPr txBox="1"/>
          <p:nvPr/>
        </p:nvSpPr>
        <p:spPr>
          <a:xfrm>
            <a:off x="8321040" y="3172968"/>
            <a:ext cx="3044952"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system that is ninety per cent right is a remarkable demonstration. For work where being wrong carries a cost, the remaining ten per cent is the entire problem.</a:t>
            </a:r>
            <a:endParaRPr lang="en-US" sz="1250" dirty="0"/>
          </a:p>
        </p:txBody>
      </p:sp>
      <p:sp>
        <p:nvSpPr>
          <p:cNvPr id="18" name="Text 16"/>
          <p:cNvSpPr txBox="1"/>
          <p:nvPr/>
        </p:nvSpPr>
        <p:spPr>
          <a:xfrm>
            <a:off x="621792" y="4983480"/>
            <a:ext cx="10945368" cy="54864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The loss figure comes from business journalism rather than audited accounts: an informed estimate, not a verified fact.</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WHERE IT IS THIN</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How much of the market this now is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reason a wrong bet would not stay with the people who made it is arithmetic rather than conspiracy.</a:t>
            </a:r>
            <a:endParaRPr lang="en-US" sz="1500" dirty="0"/>
          </a:p>
        </p:txBody>
      </p:sp>
      <p:sp>
        <p:nvSpPr>
          <p:cNvPr id="6" name="stat-1"/>
          <p:cNvSpPr/>
          <p:nvPr/>
        </p:nvSpPr>
        <p:spPr>
          <a:xfrm>
            <a:off x="621792" y="2377440"/>
            <a:ext cx="3502152" cy="2834640"/>
          </a:xfrm>
          <a:prstGeom prst="rect">
            <a:avLst/>
          </a:prstGeom>
          <a:solidFill>
            <a:srgbClr val="FFFFFF"/>
          </a:solidFill>
          <a:ln w="12700">
            <a:solidFill>
              <a:srgbClr val="E3DBD2"/>
            </a:solidFill>
            <a:prstDash val="solid"/>
          </a:ln>
        </p:spPr>
      </p:sp>
      <p:sp>
        <p:nvSpPr>
          <p:cNvPr id="7" name="stat-edge-1"/>
          <p:cNvSpPr/>
          <p:nvPr/>
        </p:nvSpPr>
        <p:spPr>
          <a:xfrm>
            <a:off x="621792" y="2377440"/>
            <a:ext cx="50292" cy="2834640"/>
          </a:xfrm>
          <a:prstGeom prst="rect">
            <a:avLst/>
          </a:prstGeom>
          <a:solidFill>
            <a:srgbClr val="F47920"/>
          </a:solidFill>
          <a:ln/>
        </p:spPr>
      </p:sp>
      <p:sp>
        <p:nvSpPr>
          <p:cNvPr id="8" name="Text 6"/>
          <p:cNvSpPr txBox="1"/>
          <p:nvPr/>
        </p:nvSpPr>
        <p:spPr>
          <a:xfrm>
            <a:off x="877824" y="2578608"/>
            <a:ext cx="3044952" cy="658368"/>
          </a:xfrm>
          <a:prstGeom prst="rect">
            <a:avLst/>
          </a:prstGeom>
          <a:noFill/>
          <a:ln/>
        </p:spPr>
        <p:txBody>
          <a:bodyPr wrap="square" lIns="0" tIns="0" rIns="0" bIns="0" rtlCol="0" anchor="t"/>
          <a:lstStyle/>
          <a:p>
            <a:pPr indent="0" marL="0">
              <a:buNone/>
            </a:pPr>
            <a:r>
              <a:rPr lang="en-US" sz="2600" b="1" dirty="0">
                <a:solidFill>
                  <a:srgbClr val="C0490A"/>
                </a:solidFill>
                <a:latin typeface="Georgia" pitchFamily="34" charset="0"/>
                <a:ea typeface="Georgia" pitchFamily="34" charset="-122"/>
                <a:cs typeface="Georgia" pitchFamily="34" charset="-120"/>
              </a:rPr>
              <a:t>about 30%</a:t>
            </a:r>
            <a:endParaRPr lang="en-US" sz="2600" dirty="0"/>
          </a:p>
        </p:txBody>
      </p:sp>
      <p:sp>
        <p:nvSpPr>
          <p:cNvPr id="9" name="Text 7"/>
          <p:cNvSpPr txBox="1"/>
          <p:nvPr/>
        </p:nvSpPr>
        <p:spPr>
          <a:xfrm>
            <a:off x="877824" y="3291840"/>
            <a:ext cx="3044952" cy="1051560"/>
          </a:xfrm>
          <a:prstGeom prst="rect">
            <a:avLst/>
          </a:prstGeom>
          <a:noFill/>
          <a:ln/>
        </p:spPr>
        <p:txBody>
          <a:bodyPr wrap="square" lIns="0" tIns="0" rIns="0" bIns="0" rtlCol="0" anchor="t"/>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of the total value of the S&amp;P 500 sat in seven large technology companies, as of late 2025.</a:t>
            </a:r>
            <a:endParaRPr lang="en-US" sz="1250" dirty="0"/>
          </a:p>
        </p:txBody>
      </p:sp>
      <p:sp>
        <p:nvSpPr>
          <p:cNvPr id="10" name="stat-rule-1"/>
          <p:cNvSpPr/>
          <p:nvPr/>
        </p:nvSpPr>
        <p:spPr>
          <a:xfrm>
            <a:off x="877824" y="4133088"/>
            <a:ext cx="3044952" cy="10973"/>
          </a:xfrm>
          <a:prstGeom prst="rect">
            <a:avLst/>
          </a:prstGeom>
          <a:solidFill>
            <a:srgbClr val="E3DBD2"/>
          </a:solidFill>
          <a:ln/>
        </p:spPr>
      </p:sp>
      <p:sp>
        <p:nvSpPr>
          <p:cNvPr id="11" name="Text 9"/>
          <p:cNvSpPr txBox="1"/>
          <p:nvPr/>
        </p:nvSpPr>
        <p:spPr>
          <a:xfrm>
            <a:off x="877824" y="4224528"/>
            <a:ext cx="3044952" cy="868680"/>
          </a:xfrm>
          <a:prstGeom prst="rect">
            <a:avLst/>
          </a:prstGeom>
          <a:noFill/>
          <a:ln/>
        </p:spPr>
        <p:txBody>
          <a:bodyPr wrap="square" lIns="0" tIns="0" rIns="0" bIns="0" rtlCol="0" anchor="t"/>
          <a:lstStyle/>
          <a:p>
            <a:pPr indent="0" marL="0">
              <a:lnSpc>
                <a:spcPct val="118000"/>
              </a:lnSpc>
              <a:buNone/>
            </a:pPr>
            <a:r>
              <a:rPr lang="en-US" sz="1000" dirty="0">
                <a:solidFill>
                  <a:srgbClr val="5B6A7D"/>
                </a:solidFill>
                <a:latin typeface="Trebuchet MS" pitchFamily="34" charset="0"/>
                <a:ea typeface="Trebuchet MS" pitchFamily="34" charset="-122"/>
                <a:cs typeface="Trebuchet MS" pitchFamily="34" charset="-120"/>
              </a:rPr>
              <a:t>S&amp;P Global, 2025. A point-in-time figure that moves with the market; quoted for order of magnitude, not as today’s number.</a:t>
            </a:r>
            <a:endParaRPr lang="en-US" sz="1000" dirty="0"/>
          </a:p>
        </p:txBody>
      </p:sp>
      <p:sp>
        <p:nvSpPr>
          <p:cNvPr id="12" name="stat-2"/>
          <p:cNvSpPr/>
          <p:nvPr/>
        </p:nvSpPr>
        <p:spPr>
          <a:xfrm>
            <a:off x="4343400" y="2377440"/>
            <a:ext cx="3502152" cy="2834640"/>
          </a:xfrm>
          <a:prstGeom prst="rect">
            <a:avLst/>
          </a:prstGeom>
          <a:solidFill>
            <a:srgbClr val="FFFFFF"/>
          </a:solidFill>
          <a:ln w="12700">
            <a:solidFill>
              <a:srgbClr val="E3DBD2"/>
            </a:solidFill>
            <a:prstDash val="solid"/>
          </a:ln>
        </p:spPr>
      </p:sp>
      <p:sp>
        <p:nvSpPr>
          <p:cNvPr id="13" name="stat-edge-2"/>
          <p:cNvSpPr/>
          <p:nvPr/>
        </p:nvSpPr>
        <p:spPr>
          <a:xfrm>
            <a:off x="4343400" y="2377440"/>
            <a:ext cx="50292" cy="2834640"/>
          </a:xfrm>
          <a:prstGeom prst="rect">
            <a:avLst/>
          </a:prstGeom>
          <a:solidFill>
            <a:srgbClr val="F47920"/>
          </a:solidFill>
          <a:ln/>
        </p:spPr>
      </p:sp>
      <p:sp>
        <p:nvSpPr>
          <p:cNvPr id="14" name="Text 12"/>
          <p:cNvSpPr txBox="1"/>
          <p:nvPr/>
        </p:nvSpPr>
        <p:spPr>
          <a:xfrm>
            <a:off x="4599432" y="2578608"/>
            <a:ext cx="3044952" cy="658368"/>
          </a:xfrm>
          <a:prstGeom prst="rect">
            <a:avLst/>
          </a:prstGeom>
          <a:noFill/>
          <a:ln/>
        </p:spPr>
        <p:txBody>
          <a:bodyPr wrap="square" lIns="0" tIns="0" rIns="0" bIns="0" rtlCol="0" anchor="t"/>
          <a:lstStyle/>
          <a:p>
            <a:pPr indent="0" marL="0">
              <a:buNone/>
            </a:pPr>
            <a:r>
              <a:rPr lang="en-US" sz="2800" b="1" dirty="0">
                <a:solidFill>
                  <a:srgbClr val="C0490A"/>
                </a:solidFill>
                <a:latin typeface="Georgia" pitchFamily="34" charset="0"/>
                <a:ea typeface="Georgia" pitchFamily="34" charset="-122"/>
                <a:cs typeface="Georgia" pitchFamily="34" charset="-120"/>
              </a:rPr>
              <a:t>roughly ¾</a:t>
            </a:r>
            <a:endParaRPr lang="en-US" sz="2800" dirty="0"/>
          </a:p>
        </p:txBody>
      </p:sp>
      <p:sp>
        <p:nvSpPr>
          <p:cNvPr id="15" name="Text 13"/>
          <p:cNvSpPr txBox="1"/>
          <p:nvPr/>
        </p:nvSpPr>
        <p:spPr>
          <a:xfrm>
            <a:off x="4599432" y="3291840"/>
            <a:ext cx="3044952" cy="1051560"/>
          </a:xfrm>
          <a:prstGeom prst="rect">
            <a:avLst/>
          </a:prstGeom>
          <a:noFill/>
          <a:ln/>
        </p:spPr>
        <p:txBody>
          <a:bodyPr wrap="square" lIns="0" tIns="0" rIns="0" bIns="0" rtlCol="0" anchor="t"/>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of the index’s returns since ChatGPT are attributable to a small set of AI-exposed companies.</a:t>
            </a:r>
            <a:endParaRPr lang="en-US" sz="1250" dirty="0"/>
          </a:p>
        </p:txBody>
      </p:sp>
      <p:sp>
        <p:nvSpPr>
          <p:cNvPr id="16" name="stat-rule-2"/>
          <p:cNvSpPr/>
          <p:nvPr/>
        </p:nvSpPr>
        <p:spPr>
          <a:xfrm>
            <a:off x="4599432" y="4133088"/>
            <a:ext cx="3044952" cy="10973"/>
          </a:xfrm>
          <a:prstGeom prst="rect">
            <a:avLst/>
          </a:prstGeom>
          <a:solidFill>
            <a:srgbClr val="E3DBD2"/>
          </a:solidFill>
          <a:ln/>
        </p:spPr>
      </p:sp>
      <p:sp>
        <p:nvSpPr>
          <p:cNvPr id="17" name="Text 15"/>
          <p:cNvSpPr txBox="1"/>
          <p:nvPr/>
        </p:nvSpPr>
        <p:spPr>
          <a:xfrm>
            <a:off x="4599432" y="4224528"/>
            <a:ext cx="3044952" cy="868680"/>
          </a:xfrm>
          <a:prstGeom prst="rect">
            <a:avLst/>
          </a:prstGeom>
          <a:noFill/>
          <a:ln/>
        </p:spPr>
        <p:txBody>
          <a:bodyPr wrap="square" lIns="0" tIns="0" rIns="0" bIns="0" rtlCol="0" anchor="t"/>
          <a:lstStyle/>
          <a:p>
            <a:pPr indent="0" marL="0">
              <a:lnSpc>
                <a:spcPct val="118000"/>
              </a:lnSpc>
              <a:buNone/>
            </a:pPr>
            <a:r>
              <a:rPr lang="en-US" sz="1000" dirty="0">
                <a:solidFill>
                  <a:srgbClr val="5B6A7D"/>
                </a:solidFill>
                <a:latin typeface="Trebuchet MS" pitchFamily="34" charset="0"/>
                <a:ea typeface="Trebuchet MS" pitchFamily="34" charset="-122"/>
                <a:cs typeface="Trebuchet MS" pitchFamily="34" charset="-120"/>
              </a:rPr>
              <a:t>S&amp;P Global, 2025. The paper calls this directional rather than measured: published figures run from about 60 per cent to over 80, depending on window, index method, and what counts as AI-related.</a:t>
            </a:r>
            <a:endParaRPr lang="en-US" sz="1000" dirty="0"/>
          </a:p>
        </p:txBody>
      </p:sp>
      <p:sp>
        <p:nvSpPr>
          <p:cNvPr id="18" name="stat-3"/>
          <p:cNvSpPr/>
          <p:nvPr/>
        </p:nvSpPr>
        <p:spPr>
          <a:xfrm>
            <a:off x="8065008" y="2377440"/>
            <a:ext cx="3502152" cy="2834640"/>
          </a:xfrm>
          <a:prstGeom prst="rect">
            <a:avLst/>
          </a:prstGeom>
          <a:solidFill>
            <a:srgbClr val="FFFFFF"/>
          </a:solidFill>
          <a:ln w="12700">
            <a:solidFill>
              <a:srgbClr val="E3DBD2"/>
            </a:solidFill>
            <a:prstDash val="solid"/>
          </a:ln>
        </p:spPr>
      </p:sp>
      <p:sp>
        <p:nvSpPr>
          <p:cNvPr id="19" name="stat-edge-3"/>
          <p:cNvSpPr/>
          <p:nvPr/>
        </p:nvSpPr>
        <p:spPr>
          <a:xfrm>
            <a:off x="8065008" y="2377440"/>
            <a:ext cx="50292" cy="2834640"/>
          </a:xfrm>
          <a:prstGeom prst="rect">
            <a:avLst/>
          </a:prstGeom>
          <a:solidFill>
            <a:srgbClr val="F47920"/>
          </a:solidFill>
          <a:ln/>
        </p:spPr>
      </p:sp>
      <p:sp>
        <p:nvSpPr>
          <p:cNvPr id="20" name="Text 18"/>
          <p:cNvSpPr txBox="1"/>
          <p:nvPr/>
        </p:nvSpPr>
        <p:spPr>
          <a:xfrm>
            <a:off x="8321040" y="2578608"/>
            <a:ext cx="3044952" cy="658368"/>
          </a:xfrm>
          <a:prstGeom prst="rect">
            <a:avLst/>
          </a:prstGeom>
          <a:noFill/>
          <a:ln/>
        </p:spPr>
        <p:txBody>
          <a:bodyPr wrap="square" lIns="0" tIns="0" rIns="0" bIns="0" rtlCol="0" anchor="t"/>
          <a:lstStyle/>
          <a:p>
            <a:pPr indent="0" marL="0">
              <a:buNone/>
            </a:pPr>
            <a:r>
              <a:rPr lang="en-US" sz="2600" b="1" dirty="0">
                <a:solidFill>
                  <a:srgbClr val="C0490A"/>
                </a:solidFill>
                <a:latin typeface="Georgia" pitchFamily="34" charset="0"/>
                <a:ea typeface="Georgia" pitchFamily="34" charset="-122"/>
                <a:cs typeface="Georgia" pitchFamily="34" charset="-120"/>
              </a:rPr>
              <a:t>about 60%</a:t>
            </a:r>
            <a:endParaRPr lang="en-US" sz="2600" dirty="0"/>
          </a:p>
        </p:txBody>
      </p:sp>
      <p:sp>
        <p:nvSpPr>
          <p:cNvPr id="21" name="Text 19"/>
          <p:cNvSpPr txBox="1"/>
          <p:nvPr/>
        </p:nvSpPr>
        <p:spPr>
          <a:xfrm>
            <a:off x="8321040" y="3291840"/>
            <a:ext cx="3044952" cy="1051560"/>
          </a:xfrm>
          <a:prstGeom prst="rect">
            <a:avLst/>
          </a:prstGeom>
          <a:noFill/>
          <a:ln/>
        </p:spPr>
        <p:txBody>
          <a:bodyPr wrap="square" lIns="0" tIns="0" rIns="0" bIns="0" rtlCol="0" anchor="t"/>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of American workers are in an employer-sponsored retirement plan, most holding broad market funds.</a:t>
            </a:r>
            <a:endParaRPr lang="en-US" sz="1250" dirty="0"/>
          </a:p>
        </p:txBody>
      </p:sp>
      <p:sp>
        <p:nvSpPr>
          <p:cNvPr id="22" name="stat-rule-3"/>
          <p:cNvSpPr/>
          <p:nvPr/>
        </p:nvSpPr>
        <p:spPr>
          <a:xfrm>
            <a:off x="8321040" y="4133088"/>
            <a:ext cx="3044952" cy="10973"/>
          </a:xfrm>
          <a:prstGeom prst="rect">
            <a:avLst/>
          </a:prstGeom>
          <a:solidFill>
            <a:srgbClr val="E3DBD2"/>
          </a:solidFill>
          <a:ln/>
        </p:spPr>
      </p:sp>
      <p:sp>
        <p:nvSpPr>
          <p:cNvPr id="23" name="Text 21"/>
          <p:cNvSpPr txBox="1"/>
          <p:nvPr/>
        </p:nvSpPr>
        <p:spPr>
          <a:xfrm>
            <a:off x="8321040" y="4224528"/>
            <a:ext cx="3044952" cy="868680"/>
          </a:xfrm>
          <a:prstGeom prst="rect">
            <a:avLst/>
          </a:prstGeom>
          <a:noFill/>
          <a:ln/>
        </p:spPr>
        <p:txBody>
          <a:bodyPr wrap="square" lIns="0" tIns="0" rIns="0" bIns="0" rtlCol="0" anchor="t"/>
          <a:lstStyle/>
          <a:p>
            <a:pPr indent="0" marL="0">
              <a:lnSpc>
                <a:spcPct val="118000"/>
              </a:lnSpc>
              <a:buNone/>
            </a:pPr>
            <a:r>
              <a:rPr lang="en-US" sz="1000" dirty="0">
                <a:solidFill>
                  <a:srgbClr val="5B6A7D"/>
                </a:solidFill>
                <a:latin typeface="Trebuchet MS" pitchFamily="34" charset="0"/>
                <a:ea typeface="Trebuchet MS" pitchFamily="34" charset="-122"/>
                <a:cs typeface="Trebuchet MS" pitchFamily="34" charset="-120"/>
              </a:rPr>
              <a:t>Investment Company Institute, 2024.</a:t>
            </a:r>
            <a:endParaRPr lang="en-US" sz="1000" dirty="0"/>
          </a:p>
        </p:txBody>
      </p:sp>
      <p:sp>
        <p:nvSpPr>
          <p:cNvPr id="24" name="Text 22"/>
          <p:cNvSpPr txBox="1"/>
          <p:nvPr/>
        </p:nvSpPr>
        <p:spPr>
          <a:xfrm>
            <a:off x="621792" y="5440680"/>
            <a:ext cx="10945368" cy="5486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Put those together and a decline concentrated in those companies does not stay in those companies.</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WHO PAYS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ways the cost travels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Corrections are painful. The claim is that the pain lands somewhere specific, and not where the decisions were made.</a:t>
            </a:r>
            <a:endParaRPr lang="en-US" sz="1500" dirty="0"/>
          </a:p>
        </p:txBody>
      </p:sp>
      <p:sp>
        <p:nvSpPr>
          <p:cNvPr id="6" name="figure-card-3"/>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3" descr="/tmp/claude-0/-home-claude/840a28d2-2874-58f2-bea9-3fe61a55262a/scratchpad/musicdeck/fig3.png">    </p:cNvPr>
          <p:cNvPicPr>
            <a:picLocks noChangeAspect="1"/>
          </p:cNvPicPr>
          <p:nvPr/>
        </p:nvPicPr>
        <p:blipFill>
          <a:blip r:embed="rId1"/>
          <a:stretch>
            <a:fillRect/>
          </a:stretch>
        </p:blipFill>
        <p:spPr>
          <a:xfrm>
            <a:off x="2261512" y="2724912"/>
            <a:ext cx="7665929" cy="31089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WHO PAYS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one in your account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 target-date fund is the most sensible, least adventurous thing a person can do with retirement money. It is also, right now, a concentrated position in a handful of companies, arrived at by following advice that was good advice.</a:t>
            </a:r>
            <a:endParaRPr lang="en-US" sz="1500" dirty="0"/>
          </a:p>
        </p:txBody>
      </p:sp>
      <p:sp>
        <p:nvSpPr>
          <p:cNvPr id="6" name="pullout"/>
          <p:cNvSpPr/>
          <p:nvPr/>
        </p:nvSpPr>
        <p:spPr>
          <a:xfrm>
            <a:off x="621792" y="3017520"/>
            <a:ext cx="10945368" cy="1508760"/>
          </a:xfrm>
          <a:prstGeom prst="rect">
            <a:avLst/>
          </a:prstGeom>
          <a:solidFill>
            <a:srgbClr val="FFFFFF"/>
          </a:solidFill>
          <a:ln w="12700">
            <a:solidFill>
              <a:srgbClr val="E3DBD2"/>
            </a:solidFill>
            <a:prstDash val="solid"/>
          </a:ln>
        </p:spPr>
      </p:sp>
      <p:sp>
        <p:nvSpPr>
          <p:cNvPr id="7" name="pullout-edge"/>
          <p:cNvSpPr/>
          <p:nvPr/>
        </p:nvSpPr>
        <p:spPr>
          <a:xfrm>
            <a:off x="621792" y="3017520"/>
            <a:ext cx="64008" cy="1508760"/>
          </a:xfrm>
          <a:prstGeom prst="rect">
            <a:avLst/>
          </a:prstGeom>
          <a:solidFill>
            <a:srgbClr val="F47920"/>
          </a:solidFill>
          <a:ln/>
        </p:spPr>
      </p:sp>
      <p:sp>
        <p:nvSpPr>
          <p:cNvPr id="8" name="Text 6"/>
          <p:cNvSpPr txBox="1"/>
          <p:nvPr/>
        </p:nvSpPr>
        <p:spPr>
          <a:xfrm>
            <a:off x="1033272" y="3218688"/>
            <a:ext cx="10122408" cy="1106424"/>
          </a:xfrm>
          <a:prstGeom prst="rect">
            <a:avLst/>
          </a:prstGeom>
          <a:noFill/>
          <a:ln/>
        </p:spPr>
        <p:txBody>
          <a:bodyPr wrap="square" lIns="0" tIns="0" rIns="0" bIns="0" rtlCol="0" anchor="ctr"/>
          <a:lstStyle/>
          <a:p>
            <a:pPr indent="0" marL="0">
              <a:lnSpc>
                <a:spcPct val="125000"/>
              </a:lnSpc>
              <a:buNone/>
            </a:pPr>
            <a:r>
              <a:rPr lang="en-US" sz="2200" dirty="0">
                <a:solidFill>
                  <a:srgbClr val="1B2838"/>
                </a:solidFill>
                <a:latin typeface="Georgia" pitchFamily="34" charset="0"/>
                <a:ea typeface="Georgia" pitchFamily="34" charset="-122"/>
                <a:cs typeface="Georgia" pitchFamily="34" charset="-120"/>
              </a:rPr>
              <a:t>The people who made this bet deliberately have options an ordinary saver does not: they can spread the risk, insure against it, and get out at a time of their choosing.</a:t>
            </a:r>
            <a:endParaRPr lang="en-US" sz="2200" dirty="0"/>
          </a:p>
        </p:txBody>
      </p:sp>
      <p:sp>
        <p:nvSpPr>
          <p:cNvPr id="9" name="Text 7"/>
          <p:cNvSpPr txBox="1"/>
          <p:nvPr/>
        </p:nvSpPr>
        <p:spPr>
          <a:xfrm>
            <a:off x="621792" y="480060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So the group that made the decision and the group carrying the consequence are largely different groups of people. That is the paper’s central distributional claim, and it does not require anybody to have behaved badly.</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WHO PAYS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towns that built for it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10</a:t>
            </a:r>
            <a:endParaRPr lang="en-US" sz="1000" dirty="0"/>
          </a:p>
        </p:txBody>
      </p:sp>
      <p:sp>
        <p:nvSpPr>
          <p:cNvPr id="5" name="Text 3"/>
          <p:cNvSpPr txBox="1"/>
          <p:nvPr/>
        </p:nvSpPr>
        <p:spPr>
          <a:xfrm>
            <a:off x="621792" y="1783080"/>
            <a:ext cx="10945368" cy="14630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Data centres land in particular places: northern Virginia, central Oregon, west Texas, parts of the Midwest. The construction work is real and it is temporary. The permanent staffing of a finished facility is small relative to how much ground it covers. Meanwhile local governments issue bonds and plan budgets against the tax revenue those facilities are expected to produce.</a:t>
            </a:r>
            <a:endParaRPr lang="en-US" sz="1500" dirty="0"/>
          </a:p>
        </p:txBody>
      </p:sp>
      <p:sp>
        <p:nvSpPr>
          <p:cNvPr id="6" name="pullout"/>
          <p:cNvSpPr/>
          <p:nvPr/>
        </p:nvSpPr>
        <p:spPr>
          <a:xfrm>
            <a:off x="621792" y="3429000"/>
            <a:ext cx="10945368" cy="1600200"/>
          </a:xfrm>
          <a:prstGeom prst="rect">
            <a:avLst/>
          </a:prstGeom>
          <a:solidFill>
            <a:srgbClr val="FFFFFF"/>
          </a:solidFill>
          <a:ln w="12700">
            <a:solidFill>
              <a:srgbClr val="E3DBD2"/>
            </a:solidFill>
            <a:prstDash val="solid"/>
          </a:ln>
        </p:spPr>
      </p:sp>
      <p:sp>
        <p:nvSpPr>
          <p:cNvPr id="7" name="pullout-edge"/>
          <p:cNvSpPr/>
          <p:nvPr/>
        </p:nvSpPr>
        <p:spPr>
          <a:xfrm>
            <a:off x="621792" y="3429000"/>
            <a:ext cx="64008" cy="1600200"/>
          </a:xfrm>
          <a:prstGeom prst="rect">
            <a:avLst/>
          </a:prstGeom>
          <a:solidFill>
            <a:srgbClr val="F47920"/>
          </a:solidFill>
          <a:ln/>
        </p:spPr>
      </p:sp>
      <p:sp>
        <p:nvSpPr>
          <p:cNvPr id="8" name="Text 6"/>
          <p:cNvSpPr txBox="1"/>
          <p:nvPr/>
        </p:nvSpPr>
        <p:spPr>
          <a:xfrm>
            <a:off x="1033272" y="3630168"/>
            <a:ext cx="10122408" cy="1197864"/>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Around 2000 the same thing happened with fibre-optic cable: towns built for traffic that did not come, and were left with unused capacity in the ground and budgets planned around growth that never arrived.</a:t>
            </a:r>
            <a:endParaRPr lang="en-US" sz="2100" dirty="0"/>
          </a:p>
        </p:txBody>
      </p:sp>
      <p:sp>
        <p:nvSpPr>
          <p:cNvPr id="9" name="Text 7"/>
          <p:cNvSpPr txBox="1"/>
          <p:nvPr/>
        </p:nvSpPr>
        <p:spPr>
          <a:xfrm>
            <a:off x="621792" y="530352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current build is larger, and it is more concentrated in fewer places.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WHO PAYS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Nobody announces this one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way work actually disappears is not a press release about artificial intelligence. It is a role that does not get refilled when somebody leaves, a team restructured into a smaller one, a set of tasks that quietly moves.</a:t>
            </a:r>
            <a:endParaRPr lang="en-US" sz="1500" dirty="0"/>
          </a:p>
        </p:txBody>
      </p:sp>
      <p:sp>
        <p:nvSpPr>
          <p:cNvPr id="6" name="card-1"/>
          <p:cNvSpPr/>
          <p:nvPr/>
        </p:nvSpPr>
        <p:spPr>
          <a:xfrm>
            <a:off x="621792" y="2926080"/>
            <a:ext cx="5362956" cy="1645920"/>
          </a:xfrm>
          <a:prstGeom prst="rect">
            <a:avLst/>
          </a:prstGeom>
          <a:solidFill>
            <a:srgbClr val="2A3D54"/>
          </a:solidFill>
          <a:ln w="12700">
            <a:solidFill>
              <a:srgbClr val="3C5068"/>
            </a:solidFill>
            <a:prstDash val="solid"/>
          </a:ln>
        </p:spPr>
      </p:sp>
      <p:sp>
        <p:nvSpPr>
          <p:cNvPr id="7" name="card-edge-1"/>
          <p:cNvSpPr/>
          <p:nvPr/>
        </p:nvSpPr>
        <p:spPr>
          <a:xfrm>
            <a:off x="621792" y="2926080"/>
            <a:ext cx="50292" cy="1645920"/>
          </a:xfrm>
          <a:prstGeom prst="rect">
            <a:avLst/>
          </a:prstGeom>
          <a:solidFill>
            <a:srgbClr val="F47920"/>
          </a:solidFill>
          <a:ln/>
        </p:spPr>
      </p:sp>
      <p:sp>
        <p:nvSpPr>
          <p:cNvPr id="8" name="Text 6"/>
          <p:cNvSpPr txBox="1"/>
          <p:nvPr/>
        </p:nvSpPr>
        <p:spPr>
          <a:xfrm>
            <a:off x="877824" y="310896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WHAT IS UNSETTLED</a:t>
            </a:r>
            <a:endParaRPr lang="en-US" sz="1400" dirty="0"/>
          </a:p>
        </p:txBody>
      </p:sp>
      <p:sp>
        <p:nvSpPr>
          <p:cNvPr id="9" name="Text 7"/>
          <p:cNvSpPr txBox="1"/>
          <p:nvPr/>
        </p:nvSpPr>
        <p:spPr>
          <a:xfrm>
            <a:off x="877824" y="3675888"/>
            <a:ext cx="4905756" cy="68580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Whether AI ends up destroying more work than it creates is genuinely open among economists. The paper cites both sides and resolves neither. The data is too young.</a:t>
            </a:r>
            <a:endParaRPr lang="en-US" sz="1250" dirty="0"/>
          </a:p>
        </p:txBody>
      </p:sp>
      <p:sp>
        <p:nvSpPr>
          <p:cNvPr id="10" name="card-2"/>
          <p:cNvSpPr/>
          <p:nvPr/>
        </p:nvSpPr>
        <p:spPr>
          <a:xfrm>
            <a:off x="6204204" y="2926080"/>
            <a:ext cx="5362956" cy="1645920"/>
          </a:xfrm>
          <a:prstGeom prst="rect">
            <a:avLst/>
          </a:prstGeom>
          <a:solidFill>
            <a:srgbClr val="2A3D54"/>
          </a:solidFill>
          <a:ln w="12700">
            <a:solidFill>
              <a:srgbClr val="3C5068"/>
            </a:solidFill>
            <a:prstDash val="solid"/>
          </a:ln>
        </p:spPr>
      </p:sp>
      <p:sp>
        <p:nvSpPr>
          <p:cNvPr id="11" name="card-edge-2"/>
          <p:cNvSpPr/>
          <p:nvPr/>
        </p:nvSpPr>
        <p:spPr>
          <a:xfrm>
            <a:off x="6204204" y="2926080"/>
            <a:ext cx="50292" cy="1645920"/>
          </a:xfrm>
          <a:prstGeom prst="rect">
            <a:avLst/>
          </a:prstGeom>
          <a:solidFill>
            <a:srgbClr val="F47920"/>
          </a:solidFill>
          <a:ln/>
        </p:spPr>
      </p:sp>
      <p:sp>
        <p:nvSpPr>
          <p:cNvPr id="12" name="Text 10"/>
          <p:cNvSpPr txBox="1"/>
          <p:nvPr/>
        </p:nvSpPr>
        <p:spPr>
          <a:xfrm>
            <a:off x="6460236" y="3108960"/>
            <a:ext cx="4905756" cy="548640"/>
          </a:xfrm>
          <a:prstGeom prst="rect">
            <a:avLst/>
          </a:prstGeom>
          <a:noFill/>
          <a:ln/>
        </p:spPr>
        <p:txBody>
          <a:bodyPr wrap="square" lIns="0" tIns="0" rIns="0" bIns="0" rtlCol="0" anchor="t"/>
          <a:lstStyle/>
          <a:p>
            <a:pPr indent="0" marL="0">
              <a:buNone/>
            </a:pPr>
            <a:r>
              <a:rPr lang="en-US" sz="1400" b="1" dirty="0">
                <a:solidFill>
                  <a:srgbClr val="FFFFFF"/>
                </a:solidFill>
                <a:latin typeface="Georgia" pitchFamily="34" charset="0"/>
                <a:ea typeface="Georgia" pitchFamily="34" charset="-122"/>
                <a:cs typeface="Georgia" pitchFamily="34" charset="-120"/>
              </a:rPr>
              <a:t>WHAT IS NOT</a:t>
            </a:r>
            <a:endParaRPr lang="en-US" sz="1400" dirty="0"/>
          </a:p>
        </p:txBody>
      </p:sp>
      <p:sp>
        <p:nvSpPr>
          <p:cNvPr id="13" name="Text 11"/>
          <p:cNvSpPr txBox="1"/>
          <p:nvPr/>
        </p:nvSpPr>
        <p:spPr>
          <a:xfrm>
            <a:off x="6460236" y="3675888"/>
            <a:ext cx="4905756" cy="685800"/>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That the transition costs something, that it costs it to particular people in a particular decade of their lives, and that aggregate figures hide exactly that.</a:t>
            </a:r>
            <a:endParaRPr lang="en-US" sz="1250" dirty="0"/>
          </a:p>
        </p:txBody>
      </p:sp>
      <p:sp>
        <p:nvSpPr>
          <p:cNvPr id="14" name="Text 12"/>
          <p:cNvSpPr txBox="1"/>
          <p:nvPr/>
        </p:nvSpPr>
        <p:spPr>
          <a:xfrm>
            <a:off x="621792" y="4800600"/>
            <a:ext cx="10945368" cy="12801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author writes himself into this section rather than observing it from outside: after twenty-five years in technology consulting, made redundant in September 2023, then roughly a year looking for the same kind of job before deciding to do something else. He notes he had savings, a family, and a background that made the pivot possible, and that most people in that position have none of those.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WHO PAYS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slowest channel</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fourth route is the one with no obvious victim, which is why it tends to go unmentioned.</a:t>
            </a:r>
            <a:endParaRPr lang="en-US" sz="1500" dirty="0"/>
          </a:p>
        </p:txBody>
      </p:sp>
      <p:sp>
        <p:nvSpPr>
          <p:cNvPr id="6" name="card-1"/>
          <p:cNvSpPr/>
          <p:nvPr/>
        </p:nvSpPr>
        <p:spPr>
          <a:xfrm>
            <a:off x="621792" y="2423160"/>
            <a:ext cx="2571750" cy="2697480"/>
          </a:xfrm>
          <a:prstGeom prst="rect">
            <a:avLst/>
          </a:prstGeom>
          <a:solidFill>
            <a:srgbClr val="FFFFFF"/>
          </a:solidFill>
          <a:ln w="12700">
            <a:solidFill>
              <a:srgbClr val="E3DBD2"/>
            </a:solidFill>
            <a:prstDash val="solid"/>
          </a:ln>
        </p:spPr>
      </p:sp>
      <p:sp>
        <p:nvSpPr>
          <p:cNvPr id="7" name="card-edge-1"/>
          <p:cNvSpPr/>
          <p:nvPr/>
        </p:nvSpPr>
        <p:spPr>
          <a:xfrm>
            <a:off x="621792" y="2423160"/>
            <a:ext cx="50292" cy="2697480"/>
          </a:xfrm>
          <a:prstGeom prst="rect">
            <a:avLst/>
          </a:prstGeom>
          <a:solidFill>
            <a:srgbClr val="F47920"/>
          </a:solidFill>
          <a:ln/>
        </p:spPr>
      </p:sp>
      <p:sp>
        <p:nvSpPr>
          <p:cNvPr id="8" name="Text 6"/>
          <p:cNvSpPr txBox="1"/>
          <p:nvPr/>
        </p:nvSpPr>
        <p:spPr>
          <a:xfrm>
            <a:off x="877824"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COMPLEXITY</a:t>
            </a:r>
            <a:endParaRPr lang="en-US" sz="1300" dirty="0"/>
          </a:p>
        </p:txBody>
      </p:sp>
      <p:sp>
        <p:nvSpPr>
          <p:cNvPr id="9" name="Text 7"/>
          <p:cNvSpPr txBox="1"/>
          <p:nvPr/>
        </p:nvSpPr>
        <p:spPr>
          <a:xfrm>
            <a:off x="877824" y="3081528"/>
            <a:ext cx="2114550" cy="18288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When the only people who understand a system work for the companies building it, those meant to govern it become dependent on them.</a:t>
            </a:r>
            <a:endParaRPr lang="en-US" sz="1250" dirty="0"/>
          </a:p>
        </p:txBody>
      </p:sp>
      <p:sp>
        <p:nvSpPr>
          <p:cNvPr id="10" name="card-2"/>
          <p:cNvSpPr/>
          <p:nvPr/>
        </p:nvSpPr>
        <p:spPr>
          <a:xfrm>
            <a:off x="3412998" y="2423160"/>
            <a:ext cx="2571750" cy="2697480"/>
          </a:xfrm>
          <a:prstGeom prst="rect">
            <a:avLst/>
          </a:prstGeom>
          <a:solidFill>
            <a:srgbClr val="FFFFFF"/>
          </a:solidFill>
          <a:ln w="12700">
            <a:solidFill>
              <a:srgbClr val="E3DBD2"/>
            </a:solidFill>
            <a:prstDash val="solid"/>
          </a:ln>
        </p:spPr>
      </p:sp>
      <p:sp>
        <p:nvSpPr>
          <p:cNvPr id="11" name="card-edge-2"/>
          <p:cNvSpPr/>
          <p:nvPr/>
        </p:nvSpPr>
        <p:spPr>
          <a:xfrm>
            <a:off x="3412998" y="2423160"/>
            <a:ext cx="50292" cy="2697480"/>
          </a:xfrm>
          <a:prstGeom prst="rect">
            <a:avLst/>
          </a:prstGeom>
          <a:solidFill>
            <a:srgbClr val="F47920"/>
          </a:solidFill>
          <a:ln/>
        </p:spPr>
      </p:sp>
      <p:sp>
        <p:nvSpPr>
          <p:cNvPr id="12" name="Text 10"/>
          <p:cNvSpPr txBox="1"/>
          <p:nvPr/>
        </p:nvSpPr>
        <p:spPr>
          <a:xfrm>
            <a:off x="3669030"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SPEED</a:t>
            </a:r>
            <a:endParaRPr lang="en-US" sz="1300" dirty="0"/>
          </a:p>
        </p:txBody>
      </p:sp>
      <p:sp>
        <p:nvSpPr>
          <p:cNvPr id="13" name="Text 11"/>
          <p:cNvSpPr txBox="1"/>
          <p:nvPr/>
        </p:nvSpPr>
        <p:spPr>
          <a:xfrm>
            <a:off x="3669030" y="3081528"/>
            <a:ext cx="2114550" cy="18288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Capability moves in months. Legislation moves in years. The result is not deliberate deregulation; it is deregulation by default.</a:t>
            </a:r>
            <a:endParaRPr lang="en-US" sz="1250" dirty="0"/>
          </a:p>
        </p:txBody>
      </p:sp>
      <p:sp>
        <p:nvSpPr>
          <p:cNvPr id="14" name="card-3"/>
          <p:cNvSpPr/>
          <p:nvPr/>
        </p:nvSpPr>
        <p:spPr>
          <a:xfrm>
            <a:off x="6204204" y="2423160"/>
            <a:ext cx="2571750" cy="2697480"/>
          </a:xfrm>
          <a:prstGeom prst="rect">
            <a:avLst/>
          </a:prstGeom>
          <a:solidFill>
            <a:srgbClr val="FFFFFF"/>
          </a:solidFill>
          <a:ln w="12700">
            <a:solidFill>
              <a:srgbClr val="E3DBD2"/>
            </a:solidFill>
            <a:prstDash val="solid"/>
          </a:ln>
        </p:spPr>
      </p:sp>
      <p:sp>
        <p:nvSpPr>
          <p:cNvPr id="15" name="card-edge-3"/>
          <p:cNvSpPr/>
          <p:nvPr/>
        </p:nvSpPr>
        <p:spPr>
          <a:xfrm>
            <a:off x="6204204" y="2423160"/>
            <a:ext cx="50292" cy="2697480"/>
          </a:xfrm>
          <a:prstGeom prst="rect">
            <a:avLst/>
          </a:prstGeom>
          <a:solidFill>
            <a:srgbClr val="F47920"/>
          </a:solidFill>
          <a:ln/>
        </p:spPr>
      </p:sp>
      <p:sp>
        <p:nvSpPr>
          <p:cNvPr id="16" name="Text 14"/>
          <p:cNvSpPr txBox="1"/>
          <p:nvPr/>
        </p:nvSpPr>
        <p:spPr>
          <a:xfrm>
            <a:off x="6460236"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WHICH LEVEL DECIDES</a:t>
            </a:r>
            <a:endParaRPr lang="en-US" sz="1300" dirty="0"/>
          </a:p>
        </p:txBody>
      </p:sp>
      <p:sp>
        <p:nvSpPr>
          <p:cNvPr id="17" name="Text 15"/>
          <p:cNvSpPr txBox="1"/>
          <p:nvPr/>
        </p:nvSpPr>
        <p:spPr>
          <a:xfrm>
            <a:off x="6460236" y="3081528"/>
            <a:ext cx="2114550" cy="18288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Where national rules override state and local ones, the places carrying the local consequences have the least say over them.</a:t>
            </a:r>
            <a:endParaRPr lang="en-US" sz="1250" dirty="0"/>
          </a:p>
        </p:txBody>
      </p:sp>
      <p:sp>
        <p:nvSpPr>
          <p:cNvPr id="18" name="card-4"/>
          <p:cNvSpPr/>
          <p:nvPr/>
        </p:nvSpPr>
        <p:spPr>
          <a:xfrm>
            <a:off x="8995410" y="2423160"/>
            <a:ext cx="2571750" cy="2697480"/>
          </a:xfrm>
          <a:prstGeom prst="rect">
            <a:avLst/>
          </a:prstGeom>
          <a:solidFill>
            <a:srgbClr val="FFFFFF"/>
          </a:solidFill>
          <a:ln w="12700">
            <a:solidFill>
              <a:srgbClr val="E3DBD2"/>
            </a:solidFill>
            <a:prstDash val="solid"/>
          </a:ln>
        </p:spPr>
      </p:sp>
      <p:sp>
        <p:nvSpPr>
          <p:cNvPr id="19" name="card-edge-4"/>
          <p:cNvSpPr/>
          <p:nvPr/>
        </p:nvSpPr>
        <p:spPr>
          <a:xfrm>
            <a:off x="8995410" y="2423160"/>
            <a:ext cx="50292" cy="2697480"/>
          </a:xfrm>
          <a:prstGeom prst="rect">
            <a:avLst/>
          </a:prstGeom>
          <a:solidFill>
            <a:srgbClr val="F47920"/>
          </a:solidFill>
          <a:ln/>
        </p:spPr>
      </p:sp>
      <p:sp>
        <p:nvSpPr>
          <p:cNvPr id="20" name="Text 18"/>
          <p:cNvSpPr txBox="1"/>
          <p:nvPr/>
        </p:nvSpPr>
        <p:spPr>
          <a:xfrm>
            <a:off x="9251442" y="2606040"/>
            <a:ext cx="2114550" cy="45720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ATTENTION</a:t>
            </a:r>
            <a:endParaRPr lang="en-US" sz="1300" dirty="0"/>
          </a:p>
        </p:txBody>
      </p:sp>
      <p:sp>
        <p:nvSpPr>
          <p:cNvPr id="21" name="Text 19"/>
          <p:cNvSpPr txBox="1"/>
          <p:nvPr/>
        </p:nvSpPr>
        <p:spPr>
          <a:xfrm>
            <a:off x="9251442" y="3081528"/>
            <a:ext cx="2114550" cy="18288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public has a limited amount of it and this subject is tiring. That is a problem with how the information reaches people, not with the people.</a:t>
            </a:r>
            <a:endParaRPr lang="en-US" sz="1250" dirty="0"/>
          </a:p>
        </p:txBody>
      </p:sp>
      <p:sp>
        <p:nvSpPr>
          <p:cNvPr id="22" name="Text 20"/>
          <p:cNvSpPr txBox="1"/>
          <p:nvPr/>
        </p:nvSpPr>
        <p:spPr>
          <a:xfrm>
            <a:off x="621792" y="5285232"/>
            <a:ext cx="10945368" cy="640080"/>
          </a:xfrm>
          <a:prstGeom prst="rect">
            <a:avLst/>
          </a:prstGeom>
          <a:noFill/>
          <a:ln/>
        </p:spPr>
        <p:txBody>
          <a:bodyPr wrap="square" lIns="0" tIns="0" rIns="0" bIns="0" rtlCol="0" anchor="t"/>
          <a:lstStyle/>
          <a:p>
            <a:pPr indent="0" marL="0">
              <a:lnSpc>
                <a:spcPct val="125000"/>
              </a:lnSpc>
              <a:buNone/>
            </a:pPr>
            <a:r>
              <a:rPr lang="en-US" sz="1400" dirty="0">
                <a:solidFill>
                  <a:srgbClr val="1B2838"/>
                </a:solidFill>
                <a:latin typeface="Trebuchet MS" pitchFamily="34" charset="0"/>
                <a:ea typeface="Trebuchet MS" pitchFamily="34" charset="-122"/>
                <a:cs typeface="Trebuchet MS" pitchFamily="34" charset="-120"/>
              </a:rPr>
              <a:t>None of this is corruption, which is exactly what makes it hard. Each one makes the next harder to fix, and between them they leave a gap filled by the organisations that most needed governing.</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If not this, then what</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paper does not stop at the diagnosis, but it is modest about the alternative, and so is this slide.</a:t>
            </a:r>
            <a:endParaRPr lang="en-US" sz="1500" dirty="0"/>
          </a:p>
        </p:txBody>
      </p:sp>
      <p:sp>
        <p:nvSpPr>
          <p:cNvPr id="6" name="pullout"/>
          <p:cNvSpPr/>
          <p:nvPr/>
        </p:nvSpPr>
        <p:spPr>
          <a:xfrm>
            <a:off x="621792" y="2423160"/>
            <a:ext cx="10945368" cy="1828800"/>
          </a:xfrm>
          <a:prstGeom prst="rect">
            <a:avLst/>
          </a:prstGeom>
          <a:solidFill>
            <a:srgbClr val="FFFFFF"/>
          </a:solidFill>
          <a:ln w="12700">
            <a:solidFill>
              <a:srgbClr val="E3DBD2"/>
            </a:solidFill>
            <a:prstDash val="solid"/>
          </a:ln>
        </p:spPr>
      </p:sp>
      <p:sp>
        <p:nvSpPr>
          <p:cNvPr id="7" name="pullout-edge"/>
          <p:cNvSpPr/>
          <p:nvPr/>
        </p:nvSpPr>
        <p:spPr>
          <a:xfrm>
            <a:off x="621792" y="2423160"/>
            <a:ext cx="64008" cy="1828800"/>
          </a:xfrm>
          <a:prstGeom prst="rect">
            <a:avLst/>
          </a:prstGeom>
          <a:solidFill>
            <a:srgbClr val="F47920"/>
          </a:solidFill>
          <a:ln/>
        </p:spPr>
      </p:sp>
      <p:sp>
        <p:nvSpPr>
          <p:cNvPr id="8" name="Text 6"/>
          <p:cNvSpPr txBox="1"/>
          <p:nvPr/>
        </p:nvSpPr>
        <p:spPr>
          <a:xfrm>
            <a:off x="1033272" y="2624328"/>
            <a:ext cx="10122408" cy="1426464"/>
          </a:xfrm>
          <a:prstGeom prst="rect">
            <a:avLst/>
          </a:prstGeom>
          <a:noFill/>
          <a:ln/>
        </p:spPr>
        <p:txBody>
          <a:bodyPr wrap="square" lIns="0" tIns="0" rIns="0" bIns="0" rtlCol="0" anchor="ctr"/>
          <a:lstStyle/>
          <a:p>
            <a:pPr indent="0" marL="0">
              <a:lnSpc>
                <a:spcPct val="125000"/>
              </a:lnSpc>
              <a:buNone/>
            </a:pPr>
            <a:r>
              <a:rPr lang="en-US" sz="1900" dirty="0">
                <a:solidFill>
                  <a:srgbClr val="1B2838"/>
                </a:solidFill>
                <a:latin typeface="Georgia" pitchFamily="34" charset="0"/>
                <a:ea typeface="Georgia" pitchFamily="34" charset="-122"/>
                <a:cs typeface="Georgia" pitchFamily="34" charset="-120"/>
              </a:rPr>
              <a:t>Shift the aim from building something that replaces the person to building something that makes a person’s judgement go further. That is also a cheaper thing to build, because it does not require solving general intelligence first.</a:t>
            </a:r>
            <a:endParaRPr lang="en-US" sz="1900" dirty="0"/>
          </a:p>
        </p:txBody>
      </p:sp>
      <p:sp>
        <p:nvSpPr>
          <p:cNvPr id="9" name="Text 7"/>
          <p:cNvSpPr txBox="1"/>
          <p:nvPr/>
        </p:nvSpPr>
        <p:spPr>
          <a:xfrm>
            <a:off x="621792" y="4526280"/>
            <a:ext cx="10945368" cy="10972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 companion piece, What Would You Build Instead?, sets out what such a system looks like and what it would commit to. The paper itself is careful to call this a direction rather than a specification, and says plainly that its author would need collaborators to turn it into one.</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14</a:t>
            </a:r>
            <a:endParaRPr lang="en-US" sz="1000" dirty="0"/>
          </a:p>
        </p:txBody>
      </p:sp>
      <p:sp>
        <p:nvSpPr>
          <p:cNvPr id="5" name="Text 3"/>
          <p:cNvSpPr txBox="1"/>
          <p:nvPr/>
        </p:nvSpPr>
        <p:spPr>
          <a:xfrm>
            <a:off x="621792" y="1783080"/>
            <a:ext cx="10945368" cy="4114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Compression is where a careful argument turns into a loud one. So, explicitly.</a:t>
            </a:r>
            <a:endParaRPr lang="en-US" sz="1500" dirty="0"/>
          </a:p>
        </p:txBody>
      </p:sp>
      <p:sp>
        <p:nvSpPr>
          <p:cNvPr id="6" name="Text 4"/>
          <p:cNvSpPr txBox="1"/>
          <p:nvPr/>
        </p:nvSpPr>
        <p:spPr>
          <a:xfrm>
            <a:off x="621792" y="237744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7" name="Text 5"/>
          <p:cNvSpPr txBox="1"/>
          <p:nvPr/>
        </p:nvSpPr>
        <p:spPr>
          <a:xfrm>
            <a:off x="1005840" y="237744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A crash is coming.</a:t>
            </a:r>
            <a:endParaRPr lang="en-US" sz="1450" dirty="0"/>
          </a:p>
        </p:txBody>
      </p:sp>
      <p:sp>
        <p:nvSpPr>
          <p:cNvPr id="8" name="Text 6"/>
          <p:cNvSpPr txBox="1"/>
          <p:nvPr/>
        </p:nvSpPr>
        <p:spPr>
          <a:xfrm>
            <a:off x="1005840" y="2624328"/>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Not the claim, and not a prediction. The stated purpose is to identify where the structure is fragile and who is hurt if it gives.</a:t>
            </a:r>
            <a:endParaRPr lang="en-US" sz="1250" dirty="0"/>
          </a:p>
        </p:txBody>
      </p:sp>
      <p:sp>
        <p:nvSpPr>
          <p:cNvPr id="9" name="Text 7"/>
          <p:cNvSpPr txBox="1"/>
          <p:nvPr/>
        </p:nvSpPr>
        <p:spPr>
          <a:xfrm>
            <a:off x="621792" y="3145536"/>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0" name="Text 8"/>
          <p:cNvSpPr txBox="1"/>
          <p:nvPr/>
        </p:nvSpPr>
        <p:spPr>
          <a:xfrm>
            <a:off x="1005840" y="3145536"/>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AI is a fraud, or useless.</a:t>
            </a:r>
            <a:endParaRPr lang="en-US" sz="1450" dirty="0"/>
          </a:p>
        </p:txBody>
      </p:sp>
      <p:sp>
        <p:nvSpPr>
          <p:cNvPr id="11" name="Text 9"/>
          <p:cNvSpPr txBox="1"/>
          <p:nvPr/>
        </p:nvSpPr>
        <p:spPr>
          <a:xfrm>
            <a:off x="1005840" y="3392424"/>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technology is treated throughout as real and important. Fragility is a claim about the financial structure on top of it.</a:t>
            </a:r>
            <a:endParaRPr lang="en-US" sz="1250" dirty="0"/>
          </a:p>
        </p:txBody>
      </p:sp>
      <p:sp>
        <p:nvSpPr>
          <p:cNvPr id="12" name="Text 10"/>
          <p:cNvSpPr txBox="1"/>
          <p:nvPr/>
        </p:nvSpPr>
        <p:spPr>
          <a:xfrm>
            <a:off x="621792" y="3913632"/>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3" name="Text 11"/>
          <p:cNvSpPr txBox="1"/>
          <p:nvPr/>
        </p:nvSpPr>
        <p:spPr>
          <a:xfrm>
            <a:off x="1005840" y="3913632"/>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The experts agree scaling has stalled.</a:t>
            </a:r>
            <a:endParaRPr lang="en-US" sz="1450" dirty="0"/>
          </a:p>
        </p:txBody>
      </p:sp>
      <p:sp>
        <p:nvSpPr>
          <p:cNvPr id="14" name="Text 12"/>
          <p:cNvSpPr txBox="1"/>
          <p:nvPr/>
        </p:nvSpPr>
        <p:spPr>
          <a:xfrm>
            <a:off x="1005840" y="4160520"/>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They do not. Four critics are surveyed, and the paper concedes four critics are not a consensus.</a:t>
            </a:r>
            <a:endParaRPr lang="en-US" sz="1250" dirty="0"/>
          </a:p>
        </p:txBody>
      </p:sp>
      <p:sp>
        <p:nvSpPr>
          <p:cNvPr id="15" name="Text 13"/>
          <p:cNvSpPr txBox="1"/>
          <p:nvPr/>
        </p:nvSpPr>
        <p:spPr>
          <a:xfrm>
            <a:off x="621792" y="4681728"/>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6" name="Text 14"/>
          <p:cNvSpPr txBox="1"/>
          <p:nvPr/>
        </p:nvSpPr>
        <p:spPr>
          <a:xfrm>
            <a:off x="1005840" y="4681728"/>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AI is destroying jobs.</a:t>
            </a:r>
            <a:endParaRPr lang="en-US" sz="1450" dirty="0"/>
          </a:p>
        </p:txBody>
      </p:sp>
      <p:sp>
        <p:nvSpPr>
          <p:cNvPr id="17" name="Text 15"/>
          <p:cNvSpPr txBox="1"/>
          <p:nvPr/>
        </p:nvSpPr>
        <p:spPr>
          <a:xfrm>
            <a:off x="1005840" y="4928616"/>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economics is unsettled and the paper leaves it unsettled. The narrower claim is that the transition has costs that fall on identifiable people.</a:t>
            </a:r>
            <a:endParaRPr lang="en-US" sz="1250" dirty="0"/>
          </a:p>
        </p:txBody>
      </p:sp>
      <p:sp>
        <p:nvSpPr>
          <p:cNvPr id="18" name="Text 16"/>
          <p:cNvSpPr txBox="1"/>
          <p:nvPr/>
        </p:nvSpPr>
        <p:spPr>
          <a:xfrm>
            <a:off x="621792" y="5449824"/>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9" name="Text 17"/>
          <p:cNvSpPr txBox="1"/>
          <p:nvPr/>
        </p:nvSpPr>
        <p:spPr>
          <a:xfrm>
            <a:off x="1005840" y="5449824"/>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The author has no stake in this.</a:t>
            </a:r>
            <a:endParaRPr lang="en-US" sz="1450" dirty="0"/>
          </a:p>
        </p:txBody>
      </p:sp>
      <p:sp>
        <p:nvSpPr>
          <p:cNvPr id="20" name="Text 18"/>
          <p:cNvSpPr txBox="1"/>
          <p:nvPr/>
        </p:nvSpPr>
        <p:spPr>
          <a:xfrm>
            <a:off x="1005840" y="5696712"/>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He states the opposite: displaced from the industry himself, and flags that this may incline him to read the signals as more threatening than they are.</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Where these numbers come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 other piece in this series has this slide, and this one needs it. The figures are not all the same quality, and the paper says which are which rather than letting the strongest-sounding ones carry the argument.</a:t>
            </a:r>
            <a:endParaRPr lang="en-US" sz="1500" dirty="0"/>
          </a:p>
        </p:txBody>
      </p:sp>
      <p:sp>
        <p:nvSpPr>
          <p:cNvPr id="6" name="card-1"/>
          <p:cNvSpPr/>
          <p:nvPr/>
        </p:nvSpPr>
        <p:spPr>
          <a:xfrm>
            <a:off x="621792" y="2788920"/>
            <a:ext cx="3502152" cy="2331720"/>
          </a:xfrm>
          <a:prstGeom prst="rect">
            <a:avLst/>
          </a:prstGeom>
          <a:solidFill>
            <a:srgbClr val="FFFFFF"/>
          </a:solidFill>
          <a:ln w="12700">
            <a:solidFill>
              <a:srgbClr val="E3DBD2"/>
            </a:solidFill>
            <a:prstDash val="solid"/>
          </a:ln>
        </p:spPr>
      </p:sp>
      <p:sp>
        <p:nvSpPr>
          <p:cNvPr id="7" name="card-edge-1"/>
          <p:cNvSpPr/>
          <p:nvPr/>
        </p:nvSpPr>
        <p:spPr>
          <a:xfrm>
            <a:off x="621792" y="2788920"/>
            <a:ext cx="50292" cy="2331720"/>
          </a:xfrm>
          <a:prstGeom prst="rect">
            <a:avLst/>
          </a:prstGeom>
          <a:solidFill>
            <a:srgbClr val="F47920"/>
          </a:solidFill>
          <a:ln/>
        </p:spPr>
      </p:sp>
      <p:sp>
        <p:nvSpPr>
          <p:cNvPr id="8" name="Text 6"/>
          <p:cNvSpPr txBox="1"/>
          <p:nvPr/>
        </p:nvSpPr>
        <p:spPr>
          <a:xfrm>
            <a:off x="877824" y="297180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ADOPTION</a:t>
            </a:r>
            <a:endParaRPr lang="en-US" sz="1300" dirty="0"/>
          </a:p>
        </p:txBody>
      </p:sp>
      <p:sp>
        <p:nvSpPr>
          <p:cNvPr id="9" name="Text 7"/>
          <p:cNvSpPr txBox="1"/>
          <p:nvPr/>
        </p:nvSpPr>
        <p:spPr>
          <a:xfrm>
            <a:off x="877824" y="3538728"/>
            <a:ext cx="3044952" cy="13716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Official statistics put business use of AI under about 10 per cent on a narrow definition. Private surveys using broader ones reach upward of 50. The paper uses the low figure deliberately.</a:t>
            </a:r>
            <a:endParaRPr lang="en-US" sz="1250" dirty="0"/>
          </a:p>
        </p:txBody>
      </p:sp>
      <p:sp>
        <p:nvSpPr>
          <p:cNvPr id="10" name="card-2"/>
          <p:cNvSpPr/>
          <p:nvPr/>
        </p:nvSpPr>
        <p:spPr>
          <a:xfrm>
            <a:off x="4343400" y="2788920"/>
            <a:ext cx="3502152" cy="2331720"/>
          </a:xfrm>
          <a:prstGeom prst="rect">
            <a:avLst/>
          </a:prstGeom>
          <a:solidFill>
            <a:srgbClr val="FFFFFF"/>
          </a:solidFill>
          <a:ln w="12700">
            <a:solidFill>
              <a:srgbClr val="E3DBD2"/>
            </a:solidFill>
            <a:prstDash val="solid"/>
          </a:ln>
        </p:spPr>
      </p:sp>
      <p:sp>
        <p:nvSpPr>
          <p:cNvPr id="11" name="card-edge-2"/>
          <p:cNvSpPr/>
          <p:nvPr/>
        </p:nvSpPr>
        <p:spPr>
          <a:xfrm>
            <a:off x="4343400" y="2788920"/>
            <a:ext cx="50292" cy="2331720"/>
          </a:xfrm>
          <a:prstGeom prst="rect">
            <a:avLst/>
          </a:prstGeom>
          <a:solidFill>
            <a:srgbClr val="F47920"/>
          </a:solidFill>
          <a:ln/>
        </p:spPr>
      </p:sp>
      <p:sp>
        <p:nvSpPr>
          <p:cNvPr id="12" name="Text 10"/>
          <p:cNvSpPr txBox="1"/>
          <p:nvPr/>
        </p:nvSpPr>
        <p:spPr>
          <a:xfrm>
            <a:off x="4599432" y="297180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CONCENTRATION</a:t>
            </a:r>
            <a:endParaRPr lang="en-US" sz="1300" dirty="0"/>
          </a:p>
        </p:txBody>
      </p:sp>
      <p:sp>
        <p:nvSpPr>
          <p:cNvPr id="13" name="Text 11"/>
          <p:cNvSpPr txBox="1"/>
          <p:nvPr/>
        </p:nvSpPr>
        <p:spPr>
          <a:xfrm>
            <a:off x="4599432" y="3538728"/>
            <a:ext cx="3044952" cy="13716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three-quarters-of-returns figure is directional. Published estimates run from about 60 per cent to over 80 depending on method.</a:t>
            </a:r>
            <a:endParaRPr lang="en-US" sz="1250" dirty="0"/>
          </a:p>
        </p:txBody>
      </p:sp>
      <p:sp>
        <p:nvSpPr>
          <p:cNvPr id="14" name="card-3"/>
          <p:cNvSpPr/>
          <p:nvPr/>
        </p:nvSpPr>
        <p:spPr>
          <a:xfrm>
            <a:off x="8065008" y="2788920"/>
            <a:ext cx="3502152" cy="2331720"/>
          </a:xfrm>
          <a:prstGeom prst="rect">
            <a:avLst/>
          </a:prstGeom>
          <a:solidFill>
            <a:srgbClr val="FFFFFF"/>
          </a:solidFill>
          <a:ln w="12700">
            <a:solidFill>
              <a:srgbClr val="E3DBD2"/>
            </a:solidFill>
            <a:prstDash val="solid"/>
          </a:ln>
        </p:spPr>
      </p:sp>
      <p:sp>
        <p:nvSpPr>
          <p:cNvPr id="15" name="card-edge-3"/>
          <p:cNvSpPr/>
          <p:nvPr/>
        </p:nvSpPr>
        <p:spPr>
          <a:xfrm>
            <a:off x="8065008" y="2788920"/>
            <a:ext cx="50292" cy="2331720"/>
          </a:xfrm>
          <a:prstGeom prst="rect">
            <a:avLst/>
          </a:prstGeom>
          <a:solidFill>
            <a:srgbClr val="F47920"/>
          </a:solidFill>
          <a:ln/>
        </p:spPr>
      </p:sp>
      <p:sp>
        <p:nvSpPr>
          <p:cNvPr id="16" name="Text 14"/>
          <p:cNvSpPr txBox="1"/>
          <p:nvPr/>
        </p:nvSpPr>
        <p:spPr>
          <a:xfrm>
            <a:off x="8321040" y="2971800"/>
            <a:ext cx="3044952" cy="548640"/>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COMPANY LOSSES</a:t>
            </a:r>
            <a:endParaRPr lang="en-US" sz="1300" dirty="0"/>
          </a:p>
        </p:txBody>
      </p:sp>
      <p:sp>
        <p:nvSpPr>
          <p:cNvPr id="17" name="Text 15"/>
          <p:cNvSpPr txBox="1"/>
          <p:nvPr/>
        </p:nvSpPr>
        <p:spPr>
          <a:xfrm>
            <a:off x="8321040" y="3538728"/>
            <a:ext cx="3044952" cy="137160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Revenue and loss figures for private AI companies come from business journalism, not audited accounts. Informed estimates, not verified facts.</a:t>
            </a:r>
            <a:endParaRPr lang="en-US" sz="1250" dirty="0"/>
          </a:p>
        </p:txBody>
      </p:sp>
      <p:sp>
        <p:nvSpPr>
          <p:cNvPr id="18" name="Text 16"/>
          <p:cNvSpPr txBox="1"/>
          <p:nvPr/>
        </p:nvSpPr>
        <p:spPr>
          <a:xfrm>
            <a:off x="621792" y="5321808"/>
            <a:ext cx="10945368" cy="731520"/>
          </a:xfrm>
          <a:prstGeom prst="rect">
            <a:avLst/>
          </a:prstGeom>
          <a:noFill/>
          <a:ln/>
        </p:spPr>
        <p:txBody>
          <a:bodyPr wrap="square" lIns="0" tIns="0" rIns="0" bIns="0" rtlCol="0" anchor="t"/>
          <a:lstStyle/>
          <a:p>
            <a:pPr indent="0" marL="0">
              <a:lnSpc>
                <a:spcPct val="125000"/>
              </a:lnSpc>
              <a:buNone/>
            </a:pPr>
            <a:r>
              <a:rPr lang="en-US" sz="1300" dirty="0">
                <a:solidFill>
                  <a:srgbClr val="1B2838"/>
                </a:solidFill>
                <a:latin typeface="Trebuchet MS" pitchFamily="34" charset="0"/>
                <a:ea typeface="Trebuchet MS" pitchFamily="34" charset="-122"/>
                <a:cs typeface="Trebuchet MS" pitchFamily="34" charset="-120"/>
              </a:rPr>
              <a:t>Three more in the paper: the 1.5 trillion dollar bond projection is a forecast rather than an observation, the labour question is genuinely open in the literature, and the energy figure comes from equity research rather than disclosures.</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questions worth asking out loud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16</a:t>
            </a:r>
            <a:endParaRPr lang="en-US" sz="1000" dirty="0"/>
          </a:p>
        </p:txBody>
      </p:sp>
      <p:sp>
        <p:nvSpPr>
          <p:cNvPr id="5" name="card-1"/>
          <p:cNvSpPr/>
          <p:nvPr/>
        </p:nvSpPr>
        <p:spPr>
          <a:xfrm>
            <a:off x="621792" y="1920240"/>
            <a:ext cx="3502152" cy="2468880"/>
          </a:xfrm>
          <a:prstGeom prst="rect">
            <a:avLst/>
          </a:prstGeom>
          <a:solidFill>
            <a:srgbClr val="FFFFFF"/>
          </a:solidFill>
          <a:ln w="12700">
            <a:solidFill>
              <a:srgbClr val="E3DBD2"/>
            </a:solidFill>
            <a:prstDash val="solid"/>
          </a:ln>
        </p:spPr>
      </p:sp>
      <p:sp>
        <p:nvSpPr>
          <p:cNvPr id="6" name="card-edge-1"/>
          <p:cNvSpPr/>
          <p:nvPr/>
        </p:nvSpPr>
        <p:spPr>
          <a:xfrm>
            <a:off x="621792" y="1920240"/>
            <a:ext cx="50292" cy="2468880"/>
          </a:xfrm>
          <a:prstGeom prst="rect">
            <a:avLst/>
          </a:prstGeom>
          <a:solidFill>
            <a:srgbClr val="F47920"/>
          </a:solidFill>
          <a:ln/>
        </p:spPr>
      </p:sp>
      <p:sp>
        <p:nvSpPr>
          <p:cNvPr id="7" name="Text 5"/>
          <p:cNvSpPr txBox="1"/>
          <p:nvPr/>
        </p:nvSpPr>
        <p:spPr>
          <a:xfrm>
            <a:off x="877824"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1.  WHO DECIDED, AND WHO IS HOLDING IT?</a:t>
            </a:r>
            <a:endParaRPr lang="en-US" sz="1300" dirty="0"/>
          </a:p>
        </p:txBody>
      </p:sp>
      <p:sp>
        <p:nvSpPr>
          <p:cNvPr id="8" name="Text 6"/>
          <p:cNvSpPr txBox="1"/>
          <p:nvPr/>
        </p:nvSpPr>
        <p:spPr>
          <a:xfrm>
            <a:off x="877824" y="2798064"/>
            <a:ext cx="3044952" cy="138074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If those are the same people, this is just investing. If they are different people, it is something else, and the difference is the whole subject.</a:t>
            </a:r>
            <a:endParaRPr lang="en-US" sz="1250" dirty="0"/>
          </a:p>
        </p:txBody>
      </p:sp>
      <p:sp>
        <p:nvSpPr>
          <p:cNvPr id="9" name="card-2"/>
          <p:cNvSpPr/>
          <p:nvPr/>
        </p:nvSpPr>
        <p:spPr>
          <a:xfrm>
            <a:off x="4343400" y="1920240"/>
            <a:ext cx="3502152" cy="2468880"/>
          </a:xfrm>
          <a:prstGeom prst="rect">
            <a:avLst/>
          </a:prstGeom>
          <a:solidFill>
            <a:srgbClr val="FFFFFF"/>
          </a:solidFill>
          <a:ln w="12700">
            <a:solidFill>
              <a:srgbClr val="E3DBD2"/>
            </a:solidFill>
            <a:prstDash val="solid"/>
          </a:ln>
        </p:spPr>
      </p:sp>
      <p:sp>
        <p:nvSpPr>
          <p:cNvPr id="10" name="card-edge-2"/>
          <p:cNvSpPr/>
          <p:nvPr/>
        </p:nvSpPr>
        <p:spPr>
          <a:xfrm>
            <a:off x="4343400" y="1920240"/>
            <a:ext cx="50292" cy="2468880"/>
          </a:xfrm>
          <a:prstGeom prst="rect">
            <a:avLst/>
          </a:prstGeom>
          <a:solidFill>
            <a:srgbClr val="F47920"/>
          </a:solidFill>
          <a:ln/>
        </p:spPr>
      </p:sp>
      <p:sp>
        <p:nvSpPr>
          <p:cNvPr id="11" name="Text 9"/>
          <p:cNvSpPr txBox="1"/>
          <p:nvPr/>
        </p:nvSpPr>
        <p:spPr>
          <a:xfrm>
            <a:off x="4599432"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2.  WHAT WOULD HAVE TO BE TRUE FOR THIS TO WORK?</a:t>
            </a:r>
            <a:endParaRPr lang="en-US" sz="1300" dirty="0"/>
          </a:p>
        </p:txBody>
      </p:sp>
      <p:sp>
        <p:nvSpPr>
          <p:cNvPr id="12" name="Text 10"/>
          <p:cNvSpPr txBox="1"/>
          <p:nvPr/>
        </p:nvSpPr>
        <p:spPr>
          <a:xfrm>
            <a:off x="4599432" y="2798064"/>
            <a:ext cx="3044952" cy="138074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Ask it of the four steps. A chain where everything rests on one claim is not four risks. It is one risk, four times.</a:t>
            </a:r>
            <a:endParaRPr lang="en-US" sz="1250" dirty="0"/>
          </a:p>
        </p:txBody>
      </p:sp>
      <p:sp>
        <p:nvSpPr>
          <p:cNvPr id="13" name="card-3"/>
          <p:cNvSpPr/>
          <p:nvPr/>
        </p:nvSpPr>
        <p:spPr>
          <a:xfrm>
            <a:off x="8065008" y="1920240"/>
            <a:ext cx="3502152" cy="2468880"/>
          </a:xfrm>
          <a:prstGeom prst="rect">
            <a:avLst/>
          </a:prstGeom>
          <a:solidFill>
            <a:srgbClr val="FFFFFF"/>
          </a:solidFill>
          <a:ln w="12700">
            <a:solidFill>
              <a:srgbClr val="E3DBD2"/>
            </a:solidFill>
            <a:prstDash val="solid"/>
          </a:ln>
        </p:spPr>
      </p:sp>
      <p:sp>
        <p:nvSpPr>
          <p:cNvPr id="14" name="card-edge-3"/>
          <p:cNvSpPr/>
          <p:nvPr/>
        </p:nvSpPr>
        <p:spPr>
          <a:xfrm>
            <a:off x="8065008" y="1920240"/>
            <a:ext cx="50292" cy="2468880"/>
          </a:xfrm>
          <a:prstGeom prst="rect">
            <a:avLst/>
          </a:prstGeom>
          <a:solidFill>
            <a:srgbClr val="F47920"/>
          </a:solidFill>
          <a:ln/>
        </p:spPr>
      </p:sp>
      <p:sp>
        <p:nvSpPr>
          <p:cNvPr id="15" name="Text 13"/>
          <p:cNvSpPr txBox="1"/>
          <p:nvPr/>
        </p:nvSpPr>
        <p:spPr>
          <a:xfrm>
            <a:off x="8321040"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3.  WHERE IS THE NUMBER FROM?</a:t>
            </a:r>
            <a:endParaRPr lang="en-US" sz="1300" dirty="0"/>
          </a:p>
        </p:txBody>
      </p:sp>
      <p:sp>
        <p:nvSpPr>
          <p:cNvPr id="16" name="Text 14"/>
          <p:cNvSpPr txBox="1"/>
          <p:nvPr/>
        </p:nvSpPr>
        <p:spPr>
          <a:xfrm>
            <a:off x="8321040" y="2798064"/>
            <a:ext cx="3044952" cy="138074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Survey or census. Audited or reported. Measured or projected. The difference between a figure that can bear weight and one that cannot.</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17</a:t>
            </a:r>
            <a:endParaRPr lang="en-US" sz="1000" dirty="0"/>
          </a:p>
        </p:txBody>
      </p:sp>
      <p:sp>
        <p:nvSpPr>
          <p:cNvPr id="5" name="Text 3"/>
          <p:cNvSpPr txBox="1"/>
          <p:nvPr/>
        </p:nvSpPr>
        <p:spPr>
          <a:xfrm>
            <a:off x="621792" y="1783080"/>
            <a:ext cx="8229600" cy="146304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a working paper called When the Music Stops, which carries the full argument, the sources, the limitations and the open questions, including the ones the author cannot answer.</a:t>
            </a:r>
            <a:endParaRPr lang="en-US" sz="1900" dirty="0"/>
          </a:p>
        </p:txBody>
      </p:sp>
      <p:sp>
        <p:nvSpPr>
          <p:cNvPr id="6" name="Text 4"/>
          <p:cNvSpPr txBox="1"/>
          <p:nvPr/>
        </p:nvSpPr>
        <p:spPr>
          <a:xfrm>
            <a:off x="621792" y="3520440"/>
            <a:ext cx="8229600" cy="82296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Part of a series on what judgement is, and why it has to be carried by people who bear the consequences of being wrong.</a:t>
            </a:r>
            <a:endParaRPr lang="en-US" sz="1500" dirty="0"/>
          </a:p>
        </p:txBody>
      </p:sp>
      <p:sp>
        <p:nvSpPr>
          <p:cNvPr id="7" name="accent-edge"/>
          <p:cNvSpPr/>
          <p:nvPr/>
        </p:nvSpPr>
        <p:spPr>
          <a:xfrm>
            <a:off x="621792" y="4572000"/>
            <a:ext cx="64008" cy="512064"/>
          </a:xfrm>
          <a:prstGeom prst="rect">
            <a:avLst/>
          </a:prstGeom>
          <a:solidFill>
            <a:srgbClr val="F47920"/>
          </a:solidFill>
          <a:ln/>
        </p:spPr>
      </p:sp>
      <p:sp>
        <p:nvSpPr>
          <p:cNvPr id="8" name="Text 6"/>
          <p:cNvSpPr txBox="1"/>
          <p:nvPr/>
        </p:nvSpPr>
        <p:spPr>
          <a:xfrm>
            <a:off x="1033272" y="4572000"/>
            <a:ext cx="7863840" cy="512064"/>
          </a:xfrm>
          <a:prstGeom prst="rect">
            <a:avLst/>
          </a:prstGeom>
          <a:noFill/>
          <a:ln/>
        </p:spPr>
        <p:txBody>
          <a:bodyPr wrap="square" lIns="0" tIns="0" rIns="0" bIns="0" rtlCol="0" anchor="ctr"/>
          <a:lstStyle/>
          <a:p>
            <a:pPr indent="0" marL="0">
              <a:buNone/>
            </a:pPr>
            <a:r>
              <a:rPr lang="en-US" sz="2000" i="1" dirty="0">
                <a:solidFill>
                  <a:srgbClr val="FFFFFF"/>
                </a:solidFill>
                <a:latin typeface="Georgia" pitchFamily="34" charset="0"/>
                <a:ea typeface="Georgia" pitchFamily="34" charset="-122"/>
                <a:cs typeface="Georgia" pitchFamily="34" charset="-120"/>
              </a:rPr>
              <a:t>If we do not choose the architecture, the architecture will choose us.</a:t>
            </a:r>
            <a:endParaRPr lang="en-US" sz="2000" dirty="0"/>
          </a:p>
        </p:txBody>
      </p:sp>
      <p:sp>
        <p:nvSpPr>
          <p:cNvPr id="9" name="Text 7"/>
          <p:cNvSpPr txBox="1"/>
          <p:nvPr/>
        </p:nvSpPr>
        <p:spPr>
          <a:xfrm>
            <a:off x="621792" y="5303520"/>
            <a:ext cx="8229600" cy="384048"/>
          </a:xfrm>
          <a:prstGeom prst="rect">
            <a:avLst/>
          </a:prstGeom>
          <a:noFill/>
          <a:ln/>
        </p:spPr>
        <p:txBody>
          <a:bodyPr wrap="square" lIns="0" tIns="0" rIns="0" bIns="0" rtlCol="0" anchor="ctr"/>
          <a:lstStyle/>
          <a:p>
            <a:pPr indent="0" marL="0">
              <a:buNone/>
            </a:pPr>
            <a:r>
              <a:rPr lang="en-US" sz="1200" dirty="0">
                <a:solidFill>
                  <a:srgbClr val="93A3B5"/>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10" name="Text 8"/>
          <p:cNvSpPr txBox="1"/>
          <p:nvPr/>
        </p:nvSpPr>
        <p:spPr>
          <a:xfrm>
            <a:off x="621792" y="5669280"/>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11" name="Text 9"/>
          <p:cNvSpPr txBox="1"/>
          <p:nvPr/>
        </p:nvSpPr>
        <p:spPr>
          <a:xfrm>
            <a:off x="621792" y="5998464"/>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2" name="Text 10"/>
          <p:cNvSpPr txBox="1"/>
          <p:nvPr/>
        </p:nvSpPr>
        <p:spPr>
          <a:xfrm>
            <a:off x="621792" y="6272784"/>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3" name="brand-mark" descr="/tmp/claude-0/-home-claude/840a28d2-2874-58f2-bea9-3fe61a55262a/scratchpad/music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Pays If It's Wrong?</dc:title>
  <dc:subject>PptxGenJS Presentation</dc:subject>
  <dc:creator>James Maconochie</dc:creator>
  <cp:lastModifiedBy>James Maconochie</cp:lastModifiedBy>
  <cp:revision>1</cp:revision>
  <dcterms:created xsi:type="dcterms:W3CDTF">2026-10-19T21:31:54Z</dcterms:created>
  <dcterms:modified xsi:type="dcterms:W3CDTF">2026-10-19T21:31:54Z</dcterms:modified>
</cp:coreProperties>
</file>