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Cover" id="{00dd9c2e-4f87-334d-fbb0-5a7425751875}">
          <p14:sldIdLst>
            <p14:sldId id="256"/>
          </p14:sldIdLst>
        </p14:section>
        <p14:section name="Part one: the goal is the problem" id="{3ce1ea55-2f93-8ef5-4925-55f95e85a8eb}">
          <p14:sldIdLst>
            <p14:sldId id="258"/>
            <p14:sldId id="259"/>
            <p14:sldId id="260"/>
            <p14:sldId id="261"/>
            <p14:sldId id="262"/>
            <p14:sldId id="263"/>
            <p14:sldId id="264"/>
          </p14:sldIdLst>
        </p14:section>
        <p14:section name="Part two: what you would build" id="{5ba06b5d-3741-4117-f2eb-49f18e7538d8}">
          <p14:sldIdLst>
            <p14:sldId id="265"/>
            <p14:sldId id="266"/>
            <p14:sldId id="267"/>
            <p14:sldId id="268"/>
            <p14:sldId id="269"/>
          </p14:sldIdLst>
        </p14:section>
        <p14:section name="Part three: limits and use" id="{ef60c63d-0817-db5a-1d9c-b2d87a2976f1}">
          <p14:sldIdLst>
            <p14:sldId id="270"/>
            <p14:sldId id="271"/>
            <p14:sldId id="272"/>
            <p14:sldId id="273"/>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Fifteen sheets. The constructive half: the companion piece carries the diagnosis.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Apparatus, not argument. The same slide is in all six decks.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pair is deliberate: one piece diagnoses, this one answers.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returns line is deliberately weak: a curve observation, not a ceiling claim.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 a conspiracy. An incentive gradient.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Replication versus amplification: the single distinction the paper turns 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box lit on the right: the only function the system has to take 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tools, none of which replicates what it amplifies.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hinge between part one and part two.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stance rather than a specification. The four commitments are what you build.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companion piece argues a model cannot have a loop of its own, because nothing costs it anything. This is a loop the system does not have to have, because the person in it does.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seams are not a defect to be smoothed away. They are where a reader with judgement can get a grip.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obstacle is not capability. It is what a demo rewards.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Evidence the commitments are implementable, not evidence the problem is solved.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fourth is the one that keeps the piece honest: this is a direction, not a spec.</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weaker answer is the honest one. Do not let compression harden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practical payoff, and it works on any tool including the ones the author builds.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HEET_LIGHT">
    <p:bg>
      <p:bgPr>
        <a:solidFill>
          <a:srgbClr val="F5F0EB"/>
        </a:solidFill>
      </p:bgPr>
    </p:bg>
    <p:spTree>
      <p:nvGrpSpPr>
        <p:cNvPr id="1" name=""/>
        <p:cNvGrpSpPr/>
        <p:nvPr/>
      </p:nvGrpSpPr>
      <p:grpSpPr>
        <a:xfrm>
          <a:off x="0" y="0"/>
          <a:ext cx="0" cy="0"/>
          <a:chOff x="0" y="0"/>
          <a:chExt cx="0" cy="0"/>
        </a:xfrm>
      </p:grpSpPr>
      <p:sp>
        <p:nvSpPr>
          <p:cNvPr id="2" name="Shape 0"/>
          <p:cNvSpPr/>
          <p:nvPr/>
        </p:nvSpPr>
        <p:spPr>
          <a:xfrm>
            <a:off x="0" y="0"/>
            <a:ext cx="12188952" cy="100584"/>
          </a:xfrm>
          <a:prstGeom prst="rect">
            <a:avLst/>
          </a:prstGeom>
          <a:solidFill>
            <a:srgbClr val="F47920"/>
          </a:solidFill>
          <a:ln/>
        </p:spPr>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HEET_DARK">
    <p:bg>
      <p:bgPr>
        <a:solidFill>
          <a:srgbClr val="1B2838"/>
        </a:solidFill>
      </p:bgPr>
    </p:bg>
    <p:spTree>
      <p:nvGrpSpPr>
        <p:cNvPr id="1" name=""/>
        <p:cNvGrpSpPr/>
        <p:nvPr/>
      </p:nvGrpSpPr>
      <p:grpSpPr>
        <a:xfrm>
          <a:off x="0" y="0"/>
          <a:ext cx="0" cy="0"/>
          <a:chOff x="0" y="0"/>
          <a:chExt cx="0" cy="0"/>
        </a:xfrm>
      </p:grpSpPr>
      <p:sp>
        <p:nvSpPr>
          <p:cNvPr id="2" name="Shape 0"/>
          <p:cNvSpPr/>
          <p:nvPr/>
        </p:nvSpPr>
        <p:spPr>
          <a:xfrm>
            <a:off x="0" y="0"/>
            <a:ext cx="12188952" cy="100584"/>
          </a:xfrm>
          <a:prstGeom prst="rect">
            <a:avLst/>
          </a:prstGeom>
          <a:solidFill>
            <a:srgbClr val="F47920"/>
          </a:solidFill>
          <a:ln/>
        </p:spPr>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COVER">
    <p:bg>
      <p:bgPr>
        <a:solidFill>
          <a:srgbClr val="1B2838"/>
        </a:solidFill>
      </p:bgPr>
    </p:bg>
    <p:spTree>
      <p:nvGrpSpPr>
        <p:cNvPr id="1" name=""/>
        <p:cNvGrpSpPr/>
        <p:nvPr/>
      </p:nvGrpSpPr>
      <p:grpSpPr>
        <a:xfrm>
          <a:off x="0" y="0"/>
          <a:ext cx="0" cy="0"/>
          <a:chOff x="0" y="0"/>
          <a:chExt cx="0" cy="0"/>
        </a:xfrm>
      </p:grpSpPr>
      <p:sp>
        <p:nvSpPr>
          <p:cNvPr id="2" name="Shape 0"/>
          <p:cNvSpPr/>
          <p:nvPr/>
        </p:nvSpPr>
        <p:spPr>
          <a:xfrm>
            <a:off x="0" y="0"/>
            <a:ext cx="12188952" cy="100584"/>
          </a:xfrm>
          <a:prstGeom prst="rect">
            <a:avLst/>
          </a:prstGeom>
          <a:solidFill>
            <a:srgbClr val="F47920"/>
          </a:solidFill>
          <a:ln/>
        </p:spPr>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4.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2.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2.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2.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slideLayout" Target="../slideLayouts/slideLayout3.xml"/><Relationship Id="rId3"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txBox="1"/>
          <p:nvPr/>
        </p:nvSpPr>
        <p:spPr>
          <a:xfrm>
            <a:off x="621792" y="658368"/>
            <a:ext cx="6400800" cy="310896"/>
          </a:xfrm>
          <a:prstGeom prst="rect">
            <a:avLst/>
          </a:prstGeom>
          <a:noFill/>
          <a:ln/>
        </p:spPr>
        <p:txBody>
          <a:bodyPr wrap="square" lIns="0" tIns="0" rIns="0" bIns="0" rtlCol="0" anchor="ctr"/>
          <a:lstStyle/>
          <a:p>
            <a:pPr indent="0" marL="0">
              <a:buNone/>
            </a:pPr>
            <a:r>
              <a:rPr lang="en-US" sz="1200" b="1" spc="300" kern="0" dirty="0">
                <a:solidFill>
                  <a:srgbClr val="F47920"/>
                </a:solidFill>
                <a:latin typeface="Trebuchet MS" pitchFamily="34" charset="0"/>
                <a:ea typeface="Trebuchet MS" pitchFamily="34" charset="-122"/>
                <a:cs typeface="Trebuchet MS" pitchFamily="34" charset="-120"/>
              </a:rPr>
              <a:t>ARCHITECTURE &amp; ATTENTION</a:t>
            </a:r>
            <a:endParaRPr lang="en-US" sz="1200" dirty="0"/>
          </a:p>
        </p:txBody>
      </p:sp>
      <p:sp>
        <p:nvSpPr>
          <p:cNvPr id="3" name="Text 1"/>
          <p:cNvSpPr txBox="1"/>
          <p:nvPr/>
        </p:nvSpPr>
        <p:spPr>
          <a:xfrm>
            <a:off x="621792" y="1600200"/>
            <a:ext cx="6949440" cy="2194560"/>
          </a:xfrm>
          <a:prstGeom prst="rect">
            <a:avLst/>
          </a:prstGeom>
          <a:noFill/>
          <a:ln/>
        </p:spPr>
        <p:txBody>
          <a:bodyPr wrap="square" lIns="0" tIns="0" rIns="0" bIns="0" rtlCol="0" anchor="t"/>
          <a:lstStyle/>
          <a:p>
            <a:pPr indent="0" marL="0">
              <a:buNone/>
            </a:pPr>
            <a:r>
              <a:rPr lang="en-US" sz="4600" b="1" dirty="0">
                <a:solidFill>
                  <a:srgbClr val="FFFFFF"/>
                </a:solidFill>
                <a:latin typeface="Georgia" pitchFamily="34" charset="0"/>
                <a:ea typeface="Georgia" pitchFamily="34" charset="-122"/>
                <a:cs typeface="Georgia" pitchFamily="34" charset="-120"/>
              </a:rPr>
              <a:t>What Would You Build Instead?</a:t>
            </a:r>
            <a:endParaRPr lang="en-US" sz="4600" dirty="0"/>
          </a:p>
        </p:txBody>
      </p:sp>
      <p:sp>
        <p:nvSpPr>
          <p:cNvPr id="4" name="Text 2"/>
          <p:cNvSpPr txBox="1"/>
          <p:nvPr/>
        </p:nvSpPr>
        <p:spPr>
          <a:xfrm>
            <a:off x="621792" y="3931920"/>
            <a:ext cx="7132320" cy="1737360"/>
          </a:xfrm>
          <a:prstGeom prst="rect">
            <a:avLst/>
          </a:prstGeom>
          <a:noFill/>
          <a:ln/>
        </p:spPr>
        <p:txBody>
          <a:bodyPr wrap="square" lIns="0" tIns="0" rIns="0" bIns="0" rtlCol="0" anchor="t"/>
          <a:lstStyle/>
          <a:p>
            <a:pPr indent="0" marL="0">
              <a:lnSpc>
                <a:spcPct val="130000"/>
              </a:lnSpc>
              <a:buNone/>
            </a:pPr>
            <a:r>
              <a:rPr lang="en-US" sz="1700" dirty="0">
                <a:solidFill>
                  <a:srgbClr val="B9C4D0"/>
                </a:solidFill>
                <a:latin typeface="Trebuchet MS" pitchFamily="34" charset="0"/>
                <a:ea typeface="Trebuchet MS" pitchFamily="34" charset="-122"/>
                <a:cs typeface="Trebuchet MS" pitchFamily="34" charset="-120"/>
              </a:rPr>
              <a:t>Almost all the argument about AI is about whether the current approach will reach artificial general intelligence. Very little of it is about whether AGI is the right thing to be aiming at. This is the second question, and it has a better answer.</a:t>
            </a:r>
            <a:endParaRPr lang="en-US" sz="1700" dirty="0"/>
          </a:p>
        </p:txBody>
      </p:sp>
      <p:pic>
        <p:nvPicPr>
          <p:cNvPr id="5" name="brand-mark" descr="/tmp/claude-0/-home-claude/840a28d2-2874-58f2-bea9-3fe61a55262a/scratchpad/ahideck/logo.png">    </p:cNvPr>
          <p:cNvPicPr>
            <a:picLocks noChangeAspect="1"/>
          </p:cNvPicPr>
          <p:nvPr/>
        </p:nvPicPr>
        <p:blipFill>
          <a:blip r:embed="rId1"/>
          <a:stretch>
            <a:fillRect/>
          </a:stretch>
        </p:blipFill>
        <p:spPr>
          <a:xfrm>
            <a:off x="8641080" y="1920240"/>
            <a:ext cx="2926080" cy="2926080"/>
          </a:xfrm>
          <a:prstGeom prst="rect">
            <a:avLst/>
          </a:prstGeom>
        </p:spPr>
      </p:pic>
      <p:sp>
        <p:nvSpPr>
          <p:cNvPr id="6" name="Text 3"/>
          <p:cNvSpPr txBox="1"/>
          <p:nvPr/>
        </p:nvSpPr>
        <p:spPr>
          <a:xfrm>
            <a:off x="621792" y="6035040"/>
            <a:ext cx="10424160" cy="365760"/>
          </a:xfrm>
          <a:prstGeom prst="rect">
            <a:avLst/>
          </a:prstGeom>
          <a:noFill/>
          <a:ln/>
        </p:spPr>
        <p:txBody>
          <a:bodyPr wrap="square" lIns="0" tIns="0" rIns="0" bIns="0" rtlCol="0" anchor="ctr"/>
          <a:lstStyle/>
          <a:p>
            <a:pPr indent="0" marL="0">
              <a:buNone/>
            </a:pPr>
            <a:r>
              <a:rPr lang="en-US" sz="1150" dirty="0">
                <a:solidFill>
                  <a:srgbClr val="93A3B5"/>
                </a:solidFill>
                <a:latin typeface="Trebuchet MS" pitchFamily="34" charset="0"/>
                <a:ea typeface="Trebuchet MS" pitchFamily="34" charset="-122"/>
                <a:cs typeface="Trebuchet MS" pitchFamily="34" charset="-120"/>
              </a:rPr>
              <a:t>The argument of the working paper AHI: The Case for Augmented Human Intelligence   |   James Maconochie</a:t>
            </a:r>
            <a:endParaRPr lang="en-US" sz="11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txBox="1"/>
          <p:nvPr/>
        </p:nvSpPr>
        <p:spPr>
          <a:xfrm>
            <a:off x="621792" y="420624"/>
            <a:ext cx="10945368" cy="274320"/>
          </a:xfrm>
          <a:prstGeom prst="rect">
            <a:avLst/>
          </a:prstGeom>
          <a:noFill/>
          <a:ln/>
        </p:spPr>
        <p:txBody>
          <a:bodyPr wrap="square" lIns="0" tIns="0" rIns="0" bIns="0" rtlCol="0" anchor="ctr"/>
          <a:lstStyle/>
          <a:p>
            <a:pPr indent="0" marL="0">
              <a:buNone/>
            </a:pPr>
            <a:r>
              <a:rPr lang="en-US" sz="1100" b="1" spc="260" kern="0" dirty="0">
                <a:solidFill>
                  <a:srgbClr val="F47920"/>
                </a:solidFill>
                <a:latin typeface="Trebuchet MS" pitchFamily="34" charset="0"/>
                <a:ea typeface="Trebuchet MS" pitchFamily="34" charset="-122"/>
                <a:cs typeface="Trebuchet MS" pitchFamily="34" charset="-120"/>
              </a:rPr>
              <a:t>WHERE THIS SITS</a:t>
            </a:r>
            <a:endParaRPr lang="en-US" sz="1100" dirty="0"/>
          </a:p>
        </p:txBody>
      </p:sp>
      <p:sp>
        <p:nvSpPr>
          <p:cNvPr id="3" name="Text 1"/>
          <p:cNvSpPr txBox="1"/>
          <p:nvPr/>
        </p:nvSpPr>
        <p:spPr>
          <a:xfrm>
            <a:off x="621792" y="868680"/>
            <a:ext cx="10945368" cy="1417320"/>
          </a:xfrm>
          <a:prstGeom prst="rect">
            <a:avLst/>
          </a:prstGeom>
          <a:noFill/>
          <a:ln/>
        </p:spPr>
        <p:txBody>
          <a:bodyPr wrap="square" lIns="0" tIns="0" rIns="0" bIns="0" rtlCol="0" anchor="t"/>
          <a:lstStyle/>
          <a:p>
            <a:pPr indent="0" marL="0">
              <a:lnSpc>
                <a:spcPct val="130000"/>
              </a:lnSpc>
              <a:buNone/>
            </a:pPr>
            <a:r>
              <a:rPr lang="en-US" sz="1600" dirty="0">
                <a:solidFill>
                  <a:srgbClr val="1B2838"/>
                </a:solidFill>
                <a:latin typeface="Georgia" pitchFamily="34" charset="0"/>
                <a:ea typeface="Georgia" pitchFamily="34" charset="-122"/>
                <a:cs typeface="Georgia" pitchFamily="34" charset="-120"/>
              </a:rPr>
              <a:t>There is more language in the world than anyone can attend to. The obvious fix, an AI that reads it all for you and tells you what is true, does not work: the judgement that would take requires having been wrong at your own expense, and nothing a model does costs it anything. So the judging stays with people, and almost nothing we currently inspect can tell whether a person actually judged or simply agreed.</a:t>
            </a:r>
            <a:endParaRPr lang="en-US" sz="1600" dirty="0"/>
          </a:p>
        </p:txBody>
      </p:sp>
      <p:sp>
        <p:nvSpPr>
          <p:cNvPr id="4" name="rule"/>
          <p:cNvSpPr/>
          <p:nvPr/>
        </p:nvSpPr>
        <p:spPr>
          <a:xfrm>
            <a:off x="621792" y="2377440"/>
            <a:ext cx="10945368" cy="10973"/>
          </a:xfrm>
          <a:prstGeom prst="rect">
            <a:avLst/>
          </a:prstGeom>
          <a:solidFill>
            <a:srgbClr val="E3DBD2"/>
          </a:solidFill>
          <a:ln/>
        </p:spPr>
      </p:sp>
      <p:sp>
        <p:nvSpPr>
          <p:cNvPr id="5" name="Text 3"/>
          <p:cNvSpPr txBox="1"/>
          <p:nvPr/>
        </p:nvSpPr>
        <p:spPr>
          <a:xfrm>
            <a:off x="621792" y="2542032"/>
            <a:ext cx="457200" cy="292608"/>
          </a:xfrm>
          <a:prstGeom prst="rect">
            <a:avLst/>
          </a:prstGeom>
          <a:noFill/>
          <a:ln/>
        </p:spPr>
        <p:txBody>
          <a:bodyPr wrap="square" lIns="0" tIns="0" rIns="0" bIns="0" rtlCol="0" anchor="ctr"/>
          <a:lstStyle/>
          <a:p>
            <a:pPr indent="0" marL="0">
              <a:buNone/>
            </a:pPr>
            <a:r>
              <a:rPr lang="en-US" sz="1200" dirty="0">
                <a:solidFill>
                  <a:srgbClr val="5B6A7D"/>
                </a:solidFill>
                <a:latin typeface="Trebuchet MS" pitchFamily="34" charset="0"/>
                <a:ea typeface="Trebuchet MS" pitchFamily="34" charset="-122"/>
                <a:cs typeface="Trebuchet MS" pitchFamily="34" charset="-120"/>
              </a:rPr>
              <a:t>01</a:t>
            </a:r>
            <a:endParaRPr lang="en-US" sz="1200" dirty="0"/>
          </a:p>
        </p:txBody>
      </p:sp>
      <p:sp>
        <p:nvSpPr>
          <p:cNvPr id="6" name="Text 4"/>
          <p:cNvSpPr txBox="1"/>
          <p:nvPr/>
        </p:nvSpPr>
        <p:spPr>
          <a:xfrm>
            <a:off x="1170432" y="2542032"/>
            <a:ext cx="10396728" cy="292608"/>
          </a:xfrm>
          <a:prstGeom prst="rect">
            <a:avLst/>
          </a:prstGeom>
          <a:noFill/>
          <a:ln/>
        </p:spPr>
        <p:txBody>
          <a:bodyPr wrap="square" lIns="0" tIns="0" rIns="0" bIns="0" rtlCol="0" anchor="ctr"/>
          <a:lstStyle/>
          <a:p>
            <a:pPr indent="0" marL="0">
              <a:buNone/>
            </a:pPr>
            <a:r>
              <a:rPr lang="en-US" sz="1500" dirty="0">
                <a:solidFill>
                  <a:srgbClr val="5B6A7D"/>
                </a:solidFill>
                <a:latin typeface="Georgia" pitchFamily="34" charset="0"/>
                <a:ea typeface="Georgia" pitchFamily="34" charset="-122"/>
                <a:cs typeface="Georgia" pitchFamily="34" charset="-120"/>
              </a:rPr>
              <a:t>Why Does It All Feel Like Too Much?</a:t>
            </a:r>
            <a:endParaRPr lang="en-US" sz="1500" dirty="0"/>
          </a:p>
        </p:txBody>
      </p:sp>
      <p:sp>
        <p:nvSpPr>
          <p:cNvPr id="7" name="Text 5"/>
          <p:cNvSpPr txBox="1"/>
          <p:nvPr/>
        </p:nvSpPr>
        <p:spPr>
          <a:xfrm>
            <a:off x="621792" y="2971800"/>
            <a:ext cx="457200" cy="292608"/>
          </a:xfrm>
          <a:prstGeom prst="rect">
            <a:avLst/>
          </a:prstGeom>
          <a:noFill/>
          <a:ln/>
        </p:spPr>
        <p:txBody>
          <a:bodyPr wrap="square" lIns="0" tIns="0" rIns="0" bIns="0" rtlCol="0" anchor="ctr"/>
          <a:lstStyle/>
          <a:p>
            <a:pPr indent="0" marL="0">
              <a:buNone/>
            </a:pPr>
            <a:r>
              <a:rPr lang="en-US" sz="1200" dirty="0">
                <a:solidFill>
                  <a:srgbClr val="5B6A7D"/>
                </a:solidFill>
                <a:latin typeface="Trebuchet MS" pitchFamily="34" charset="0"/>
                <a:ea typeface="Trebuchet MS" pitchFamily="34" charset="-122"/>
                <a:cs typeface="Trebuchet MS" pitchFamily="34" charset="-120"/>
              </a:rPr>
              <a:t>02</a:t>
            </a:r>
            <a:endParaRPr lang="en-US" sz="1200" dirty="0"/>
          </a:p>
        </p:txBody>
      </p:sp>
      <p:sp>
        <p:nvSpPr>
          <p:cNvPr id="8" name="Text 6"/>
          <p:cNvSpPr txBox="1"/>
          <p:nvPr/>
        </p:nvSpPr>
        <p:spPr>
          <a:xfrm>
            <a:off x="1170432" y="2971800"/>
            <a:ext cx="10396728" cy="292608"/>
          </a:xfrm>
          <a:prstGeom prst="rect">
            <a:avLst/>
          </a:prstGeom>
          <a:noFill/>
          <a:ln/>
        </p:spPr>
        <p:txBody>
          <a:bodyPr wrap="square" lIns="0" tIns="0" rIns="0" bIns="0" rtlCol="0" anchor="ctr"/>
          <a:lstStyle/>
          <a:p>
            <a:pPr indent="0" marL="0">
              <a:buNone/>
            </a:pPr>
            <a:r>
              <a:rPr lang="en-US" sz="1500" dirty="0">
                <a:solidFill>
                  <a:srgbClr val="5B6A7D"/>
                </a:solidFill>
                <a:latin typeface="Georgia" pitchFamily="34" charset="0"/>
                <a:ea typeface="Georgia" pitchFamily="34" charset="-122"/>
                <a:cs typeface="Georgia" pitchFamily="34" charset="-120"/>
              </a:rPr>
              <a:t>Why Can’t You Just Be Told?</a:t>
            </a:r>
            <a:endParaRPr lang="en-US" sz="1500" dirty="0"/>
          </a:p>
        </p:txBody>
      </p:sp>
      <p:sp>
        <p:nvSpPr>
          <p:cNvPr id="9" name="Text 7"/>
          <p:cNvSpPr txBox="1"/>
          <p:nvPr/>
        </p:nvSpPr>
        <p:spPr>
          <a:xfrm>
            <a:off x="621792" y="3401568"/>
            <a:ext cx="457200" cy="292608"/>
          </a:xfrm>
          <a:prstGeom prst="rect">
            <a:avLst/>
          </a:prstGeom>
          <a:noFill/>
          <a:ln/>
        </p:spPr>
        <p:txBody>
          <a:bodyPr wrap="square" lIns="0" tIns="0" rIns="0" bIns="0" rtlCol="0" anchor="ctr"/>
          <a:lstStyle/>
          <a:p>
            <a:pPr indent="0" marL="0">
              <a:buNone/>
            </a:pPr>
            <a:r>
              <a:rPr lang="en-US" sz="1200" dirty="0">
                <a:solidFill>
                  <a:srgbClr val="5B6A7D"/>
                </a:solidFill>
                <a:latin typeface="Trebuchet MS" pitchFamily="34" charset="0"/>
                <a:ea typeface="Trebuchet MS" pitchFamily="34" charset="-122"/>
                <a:cs typeface="Trebuchet MS" pitchFamily="34" charset="-120"/>
              </a:rPr>
              <a:t>03</a:t>
            </a:r>
            <a:endParaRPr lang="en-US" sz="1200" dirty="0"/>
          </a:p>
        </p:txBody>
      </p:sp>
      <p:sp>
        <p:nvSpPr>
          <p:cNvPr id="10" name="Text 8"/>
          <p:cNvSpPr txBox="1"/>
          <p:nvPr/>
        </p:nvSpPr>
        <p:spPr>
          <a:xfrm>
            <a:off x="1170432" y="3401568"/>
            <a:ext cx="10396728" cy="292608"/>
          </a:xfrm>
          <a:prstGeom prst="rect">
            <a:avLst/>
          </a:prstGeom>
          <a:noFill/>
          <a:ln/>
        </p:spPr>
        <p:txBody>
          <a:bodyPr wrap="square" lIns="0" tIns="0" rIns="0" bIns="0" rtlCol="0" anchor="ctr"/>
          <a:lstStyle/>
          <a:p>
            <a:pPr indent="0" marL="0">
              <a:buNone/>
            </a:pPr>
            <a:r>
              <a:rPr lang="en-US" sz="1500" dirty="0">
                <a:solidFill>
                  <a:srgbClr val="5B6A7D"/>
                </a:solidFill>
                <a:latin typeface="Georgia" pitchFamily="34" charset="0"/>
                <a:ea typeface="Georgia" pitchFamily="34" charset="-122"/>
                <a:cs typeface="Georgia" pitchFamily="34" charset="-120"/>
              </a:rPr>
              <a:t>What Holds a Claim Up?</a:t>
            </a:r>
            <a:endParaRPr lang="en-US" sz="1500" dirty="0"/>
          </a:p>
        </p:txBody>
      </p:sp>
      <p:sp>
        <p:nvSpPr>
          <p:cNvPr id="11" name="Text 9"/>
          <p:cNvSpPr txBox="1"/>
          <p:nvPr/>
        </p:nvSpPr>
        <p:spPr>
          <a:xfrm>
            <a:off x="621792" y="3831336"/>
            <a:ext cx="457200" cy="292608"/>
          </a:xfrm>
          <a:prstGeom prst="rect">
            <a:avLst/>
          </a:prstGeom>
          <a:noFill/>
          <a:ln/>
        </p:spPr>
        <p:txBody>
          <a:bodyPr wrap="square" lIns="0" tIns="0" rIns="0" bIns="0" rtlCol="0" anchor="ctr"/>
          <a:lstStyle/>
          <a:p>
            <a:pPr indent="0" marL="0">
              <a:buNone/>
            </a:pPr>
            <a:r>
              <a:rPr lang="en-US" sz="1200" dirty="0">
                <a:solidFill>
                  <a:srgbClr val="5B6A7D"/>
                </a:solidFill>
                <a:latin typeface="Trebuchet MS" pitchFamily="34" charset="0"/>
                <a:ea typeface="Trebuchet MS" pitchFamily="34" charset="-122"/>
                <a:cs typeface="Trebuchet MS" pitchFamily="34" charset="-120"/>
              </a:rPr>
              <a:t>04</a:t>
            </a:r>
            <a:endParaRPr lang="en-US" sz="1200" dirty="0"/>
          </a:p>
        </p:txBody>
      </p:sp>
      <p:sp>
        <p:nvSpPr>
          <p:cNvPr id="12" name="Text 10"/>
          <p:cNvSpPr txBox="1"/>
          <p:nvPr/>
        </p:nvSpPr>
        <p:spPr>
          <a:xfrm>
            <a:off x="1170432" y="3831336"/>
            <a:ext cx="10396728" cy="292608"/>
          </a:xfrm>
          <a:prstGeom prst="rect">
            <a:avLst/>
          </a:prstGeom>
          <a:noFill/>
          <a:ln/>
        </p:spPr>
        <p:txBody>
          <a:bodyPr wrap="square" lIns="0" tIns="0" rIns="0" bIns="0" rtlCol="0" anchor="ctr"/>
          <a:lstStyle/>
          <a:p>
            <a:pPr indent="0" marL="0">
              <a:buNone/>
            </a:pPr>
            <a:r>
              <a:rPr lang="en-US" sz="1500" dirty="0">
                <a:solidFill>
                  <a:srgbClr val="5B6A7D"/>
                </a:solidFill>
                <a:latin typeface="Georgia" pitchFamily="34" charset="0"/>
                <a:ea typeface="Georgia" pitchFamily="34" charset="-122"/>
                <a:cs typeface="Georgia" pitchFamily="34" charset="-120"/>
              </a:rPr>
              <a:t>How Would You Know?</a:t>
            </a:r>
            <a:endParaRPr lang="en-US" sz="1500" dirty="0"/>
          </a:p>
        </p:txBody>
      </p:sp>
      <p:sp>
        <p:nvSpPr>
          <p:cNvPr id="13" name="Text 11"/>
          <p:cNvSpPr txBox="1"/>
          <p:nvPr/>
        </p:nvSpPr>
        <p:spPr>
          <a:xfrm>
            <a:off x="621792" y="4261104"/>
            <a:ext cx="457200" cy="292608"/>
          </a:xfrm>
          <a:prstGeom prst="rect">
            <a:avLst/>
          </a:prstGeom>
          <a:noFill/>
          <a:ln/>
        </p:spPr>
        <p:txBody>
          <a:bodyPr wrap="square" lIns="0" tIns="0" rIns="0" bIns="0" rtlCol="0" anchor="ctr"/>
          <a:lstStyle/>
          <a:p>
            <a:pPr indent="0" marL="0">
              <a:buNone/>
            </a:pPr>
            <a:r>
              <a:rPr lang="en-US" sz="1200" dirty="0">
                <a:solidFill>
                  <a:srgbClr val="5B6A7D"/>
                </a:solidFill>
                <a:latin typeface="Trebuchet MS" pitchFamily="34" charset="0"/>
                <a:ea typeface="Trebuchet MS" pitchFamily="34" charset="-122"/>
                <a:cs typeface="Trebuchet MS" pitchFamily="34" charset="-120"/>
              </a:rPr>
              <a:t>05</a:t>
            </a:r>
            <a:endParaRPr lang="en-US" sz="1200" dirty="0"/>
          </a:p>
        </p:txBody>
      </p:sp>
      <p:sp>
        <p:nvSpPr>
          <p:cNvPr id="14" name="Text 12"/>
          <p:cNvSpPr txBox="1"/>
          <p:nvPr/>
        </p:nvSpPr>
        <p:spPr>
          <a:xfrm>
            <a:off x="1170432" y="4261104"/>
            <a:ext cx="10396728" cy="292608"/>
          </a:xfrm>
          <a:prstGeom prst="rect">
            <a:avLst/>
          </a:prstGeom>
          <a:noFill/>
          <a:ln/>
        </p:spPr>
        <p:txBody>
          <a:bodyPr wrap="square" lIns="0" tIns="0" rIns="0" bIns="0" rtlCol="0" anchor="ctr"/>
          <a:lstStyle/>
          <a:p>
            <a:pPr indent="0" marL="0">
              <a:buNone/>
            </a:pPr>
            <a:r>
              <a:rPr lang="en-US" sz="1500" dirty="0">
                <a:solidFill>
                  <a:srgbClr val="5B6A7D"/>
                </a:solidFill>
                <a:latin typeface="Georgia" pitchFamily="34" charset="0"/>
                <a:ea typeface="Georgia" pitchFamily="34" charset="-122"/>
                <a:cs typeface="Georgia" pitchFamily="34" charset="-120"/>
              </a:rPr>
              <a:t>Who Pays If It’s Wrong?</a:t>
            </a:r>
            <a:endParaRPr lang="en-US" sz="1500" dirty="0"/>
          </a:p>
        </p:txBody>
      </p:sp>
      <p:sp>
        <p:nvSpPr>
          <p:cNvPr id="15" name="Text 13"/>
          <p:cNvSpPr txBox="1"/>
          <p:nvPr/>
        </p:nvSpPr>
        <p:spPr>
          <a:xfrm>
            <a:off x="621792" y="4690872"/>
            <a:ext cx="457200" cy="292608"/>
          </a:xfrm>
          <a:prstGeom prst="rect">
            <a:avLst/>
          </a:prstGeom>
          <a:noFill/>
          <a:ln/>
        </p:spPr>
        <p:txBody>
          <a:bodyPr wrap="square" lIns="0" tIns="0" rIns="0" bIns="0" rtlCol="0" anchor="ctr"/>
          <a:lstStyle/>
          <a:p>
            <a:pPr indent="0" marL="0">
              <a:buNone/>
            </a:pPr>
            <a:r>
              <a:rPr lang="en-US" sz="1200" dirty="0">
                <a:solidFill>
                  <a:srgbClr val="C0490A"/>
                </a:solidFill>
                <a:latin typeface="Trebuchet MS" pitchFamily="34" charset="0"/>
                <a:ea typeface="Trebuchet MS" pitchFamily="34" charset="-122"/>
                <a:cs typeface="Trebuchet MS" pitchFamily="34" charset="-120"/>
              </a:rPr>
              <a:t>06</a:t>
            </a:r>
            <a:endParaRPr lang="en-US" sz="1200" dirty="0"/>
          </a:p>
        </p:txBody>
      </p:sp>
      <p:sp>
        <p:nvSpPr>
          <p:cNvPr id="16" name="Text 14"/>
          <p:cNvSpPr txBox="1"/>
          <p:nvPr/>
        </p:nvSpPr>
        <p:spPr>
          <a:xfrm>
            <a:off x="1170432" y="4690872"/>
            <a:ext cx="10396728" cy="292608"/>
          </a:xfrm>
          <a:prstGeom prst="rect">
            <a:avLst/>
          </a:prstGeom>
          <a:noFill/>
          <a:ln/>
        </p:spPr>
        <p:txBody>
          <a:bodyPr wrap="square" lIns="0" tIns="0" rIns="0" bIns="0" rtlCol="0" anchor="ctr"/>
          <a:lstStyle/>
          <a:p>
            <a:pPr indent="0" marL="0">
              <a:buNone/>
            </a:pPr>
            <a:r>
              <a:rPr lang="en-US" sz="1500" b="1" dirty="0">
                <a:solidFill>
                  <a:srgbClr val="C0490A"/>
                </a:solidFill>
                <a:latin typeface="Georgia" pitchFamily="34" charset="0"/>
                <a:ea typeface="Georgia" pitchFamily="34" charset="-122"/>
                <a:cs typeface="Georgia" pitchFamily="34" charset="-120"/>
              </a:rPr>
              <a:t>What Would You Build Instead?</a:t>
            </a:r>
            <a:endParaRPr lang="en-US" sz="1500" dirty="0"/>
          </a:p>
        </p:txBody>
      </p:sp>
      <p:sp>
        <p:nvSpPr>
          <p:cNvPr id="17" name="Text 15"/>
          <p:cNvSpPr txBox="1"/>
          <p:nvPr/>
        </p:nvSpPr>
        <p:spPr>
          <a:xfrm>
            <a:off x="621792" y="5193792"/>
            <a:ext cx="10945368" cy="640080"/>
          </a:xfrm>
          <a:prstGeom prst="rect">
            <a:avLst/>
          </a:prstGeom>
          <a:noFill/>
          <a:ln/>
        </p:spPr>
        <p:txBody>
          <a:bodyPr wrap="square" lIns="0" tIns="0" rIns="0" bIns="0" rtlCol="0" anchor="t"/>
          <a:lstStyle/>
          <a:p>
            <a:pPr indent="0" marL="0">
              <a:lnSpc>
                <a:spcPct val="125000"/>
              </a:lnSpc>
              <a:buNone/>
            </a:pPr>
            <a:r>
              <a:rPr lang="en-US" sz="1250" dirty="0">
                <a:solidFill>
                  <a:srgbClr val="5B6A7D"/>
                </a:solidFill>
                <a:latin typeface="Trebuchet MS" pitchFamily="34" charset="0"/>
                <a:ea typeface="Trebuchet MS" pitchFamily="34" charset="-122"/>
                <a:cs typeface="Trebuchet MS" pitchFamily="34" charset="-120"/>
              </a:rPr>
              <a:t>Six short pieces, each drawn from a working paper. Each one stands on its own; this is the sixth. They are ordered so that every piece ends by raising the question the next one is called.</a:t>
            </a:r>
            <a:endParaRPr lang="en-US" sz="12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621792" y="420624"/>
            <a:ext cx="10945368" cy="274320"/>
          </a:xfrm>
          <a:prstGeom prst="rect">
            <a:avLst/>
          </a:prstGeom>
          <a:noFill/>
          <a:ln/>
        </p:spPr>
        <p:txBody>
          <a:bodyPr wrap="square" lIns="0" tIns="0" rIns="0" bIns="0" rtlCol="0" anchor="ctr"/>
          <a:lstStyle/>
          <a:p>
            <a:pPr indent="0" marL="0">
              <a:buNone/>
            </a:pPr>
            <a:r>
              <a:rPr lang="en-US" sz="1100" b="1" spc="260" kern="0" dirty="0">
                <a:solidFill>
                  <a:srgbClr val="F47920"/>
                </a:solidFill>
                <a:latin typeface="Trebuchet MS" pitchFamily="34" charset="0"/>
                <a:ea typeface="Trebuchet MS" pitchFamily="34" charset="-122"/>
                <a:cs typeface="Trebuchet MS" pitchFamily="34" charset="-120"/>
              </a:rPr>
              <a:t>PART ONE   ·   THE GOAL IS THE PROBLEM</a:t>
            </a:r>
            <a:endParaRPr lang="en-US" sz="1100" dirty="0"/>
          </a:p>
        </p:txBody>
      </p:sp>
      <p:sp>
        <p:nvSpPr>
          <p:cNvPr id="3" name="Text 1"/>
          <p:cNvSpPr txBox="1"/>
          <p:nvPr/>
        </p:nvSpPr>
        <p:spPr>
          <a:xfrm>
            <a:off x="621792" y="786384"/>
            <a:ext cx="10945368" cy="914400"/>
          </a:xfrm>
          <a:prstGeom prst="rect">
            <a:avLst/>
          </a:prstGeom>
          <a:noFill/>
          <a:ln/>
        </p:spPr>
        <p:txBody>
          <a:bodyPr wrap="square" lIns="0" tIns="0" rIns="0" bIns="0" rtlCol="0" anchor="t"/>
          <a:lstStyle/>
          <a:p>
            <a:pPr indent="0" marL="0">
              <a:buNone/>
            </a:pPr>
            <a:r>
              <a:rPr lang="en-US" sz="3000" b="1" dirty="0">
                <a:solidFill>
                  <a:srgbClr val="1B2838"/>
                </a:solidFill>
                <a:latin typeface="Georgia" pitchFamily="34" charset="0"/>
                <a:ea typeface="Georgia" pitchFamily="34" charset="-122"/>
                <a:cs typeface="Georgia" pitchFamily="34" charset="-120"/>
              </a:rPr>
              <a:t>The question nobody is asking</a:t>
            </a:r>
            <a:endParaRPr lang="en-US" sz="3000" dirty="0"/>
          </a:p>
        </p:txBody>
      </p:sp>
      <p:sp>
        <p:nvSpPr>
          <p:cNvPr id="4" name="Text 2"/>
          <p:cNvSpPr txBox="1"/>
          <p:nvPr/>
        </p:nvSpPr>
        <p:spPr>
          <a:xfrm>
            <a:off x="10725912" y="6144768"/>
            <a:ext cx="914400" cy="274320"/>
          </a:xfrm>
          <a:prstGeom prst="rect">
            <a:avLst/>
          </a:prstGeom>
          <a:noFill/>
          <a:ln/>
        </p:spPr>
        <p:txBody>
          <a:bodyPr wrap="square" lIns="0" tIns="0" rIns="0" bIns="0" rtlCol="0" anchor="ctr"/>
          <a:lstStyle/>
          <a:p>
            <a:pPr algn="r" indent="0" marL="0">
              <a:buNone/>
            </a:pPr>
            <a:r>
              <a:rPr lang="en-US" sz="1000" dirty="0">
                <a:solidFill>
                  <a:srgbClr val="5B6A7D"/>
                </a:solidFill>
                <a:latin typeface="Trebuchet MS" pitchFamily="34" charset="0"/>
                <a:ea typeface="Trebuchet MS" pitchFamily="34" charset="-122"/>
                <a:cs typeface="Trebuchet MS" pitchFamily="34" charset="-120"/>
              </a:rPr>
              <a:t>1</a:t>
            </a:r>
            <a:endParaRPr lang="en-US" sz="1000" dirty="0"/>
          </a:p>
        </p:txBody>
      </p:sp>
      <p:sp>
        <p:nvSpPr>
          <p:cNvPr id="5" name="Text 3"/>
          <p:cNvSpPr txBox="1"/>
          <p:nvPr/>
        </p:nvSpPr>
        <p:spPr>
          <a:xfrm>
            <a:off x="621792" y="1783080"/>
            <a:ext cx="10945368" cy="731520"/>
          </a:xfrm>
          <a:prstGeom prst="rect">
            <a:avLst/>
          </a:prstGeom>
          <a:noFill/>
          <a:ln/>
        </p:spPr>
        <p:txBody>
          <a:bodyPr wrap="square" lIns="0" tIns="0" rIns="0" bIns="0" rtlCol="0" anchor="t"/>
          <a:lstStyle/>
          <a:p>
            <a:pPr indent="0" marL="0">
              <a:lnSpc>
                <a:spcPct val="125000"/>
              </a:lnSpc>
              <a:buNone/>
            </a:pPr>
            <a:r>
              <a:rPr lang="en-US" sz="1500" dirty="0">
                <a:solidFill>
                  <a:srgbClr val="1B2838"/>
                </a:solidFill>
                <a:latin typeface="Trebuchet MS" pitchFamily="34" charset="0"/>
                <a:ea typeface="Trebuchet MS" pitchFamily="34" charset="-122"/>
                <a:cs typeface="Trebuchet MS" pitchFamily="34" charset="-120"/>
              </a:rPr>
              <a:t>Will machines reach human-level general intelligence, and when? That question has hundreds of billions of dollars behind it and most of the argument.</a:t>
            </a:r>
            <a:endParaRPr lang="en-US" sz="1500" dirty="0"/>
          </a:p>
        </p:txBody>
      </p:sp>
      <p:sp>
        <p:nvSpPr>
          <p:cNvPr id="6" name="pullout"/>
          <p:cNvSpPr/>
          <p:nvPr/>
        </p:nvSpPr>
        <p:spPr>
          <a:xfrm>
            <a:off x="621792" y="2743200"/>
            <a:ext cx="10945368" cy="1234440"/>
          </a:xfrm>
          <a:prstGeom prst="rect">
            <a:avLst/>
          </a:prstGeom>
          <a:solidFill>
            <a:srgbClr val="FFFFFF"/>
          </a:solidFill>
          <a:ln w="12700">
            <a:solidFill>
              <a:srgbClr val="E3DBD2"/>
            </a:solidFill>
            <a:prstDash val="solid"/>
          </a:ln>
        </p:spPr>
      </p:sp>
      <p:sp>
        <p:nvSpPr>
          <p:cNvPr id="7" name="pullout-edge"/>
          <p:cNvSpPr/>
          <p:nvPr/>
        </p:nvSpPr>
        <p:spPr>
          <a:xfrm>
            <a:off x="621792" y="2743200"/>
            <a:ext cx="64008" cy="1234440"/>
          </a:xfrm>
          <a:prstGeom prst="rect">
            <a:avLst/>
          </a:prstGeom>
          <a:solidFill>
            <a:srgbClr val="F47920"/>
          </a:solidFill>
          <a:ln/>
        </p:spPr>
      </p:sp>
      <p:sp>
        <p:nvSpPr>
          <p:cNvPr id="8" name="Text 6"/>
          <p:cNvSpPr txBox="1"/>
          <p:nvPr/>
        </p:nvSpPr>
        <p:spPr>
          <a:xfrm>
            <a:off x="1033272" y="2944368"/>
            <a:ext cx="10122408" cy="832104"/>
          </a:xfrm>
          <a:prstGeom prst="rect">
            <a:avLst/>
          </a:prstGeom>
          <a:noFill/>
          <a:ln/>
        </p:spPr>
        <p:txBody>
          <a:bodyPr wrap="square" lIns="0" tIns="0" rIns="0" bIns="0" rtlCol="0" anchor="ctr"/>
          <a:lstStyle/>
          <a:p>
            <a:pPr indent="0" marL="0">
              <a:lnSpc>
                <a:spcPct val="125000"/>
              </a:lnSpc>
              <a:buNone/>
            </a:pPr>
            <a:r>
              <a:rPr lang="en-US" sz="2400" dirty="0">
                <a:solidFill>
                  <a:srgbClr val="1B2838"/>
                </a:solidFill>
                <a:latin typeface="Georgia" pitchFamily="34" charset="0"/>
                <a:ea typeface="Georgia" pitchFamily="34" charset="-122"/>
                <a:cs typeface="Georgia" pitchFamily="34" charset="-120"/>
              </a:rPr>
              <a:t>Here is the other one. Suppose it works. Is that the thing we were trying to build?</a:t>
            </a:r>
            <a:endParaRPr lang="en-US" sz="2400" dirty="0"/>
          </a:p>
        </p:txBody>
      </p:sp>
      <p:sp>
        <p:nvSpPr>
          <p:cNvPr id="9" name="pointer"/>
          <p:cNvSpPr/>
          <p:nvPr/>
        </p:nvSpPr>
        <p:spPr>
          <a:xfrm>
            <a:off x="621792" y="4251960"/>
            <a:ext cx="10945368" cy="1600200"/>
          </a:xfrm>
          <a:prstGeom prst="rect">
            <a:avLst/>
          </a:prstGeom>
          <a:solidFill>
            <a:srgbClr val="EFE8E0"/>
          </a:solidFill>
          <a:ln w="12700">
            <a:solidFill>
              <a:srgbClr val="E3DBD2"/>
            </a:solidFill>
            <a:prstDash val="solid"/>
          </a:ln>
        </p:spPr>
      </p:sp>
      <p:sp>
        <p:nvSpPr>
          <p:cNvPr id="10" name="Text 8"/>
          <p:cNvSpPr txBox="1"/>
          <p:nvPr/>
        </p:nvSpPr>
        <p:spPr>
          <a:xfrm>
            <a:off x="1033272" y="4462272"/>
            <a:ext cx="10122408" cy="274320"/>
          </a:xfrm>
          <a:prstGeom prst="rect">
            <a:avLst/>
          </a:prstGeom>
          <a:noFill/>
          <a:ln/>
        </p:spPr>
        <p:txBody>
          <a:bodyPr wrap="square" lIns="0" tIns="0" rIns="0" bIns="0" rtlCol="0" anchor="ctr"/>
          <a:lstStyle/>
          <a:p>
            <a:pPr indent="0" marL="0">
              <a:buNone/>
            </a:pPr>
            <a:r>
              <a:rPr lang="en-US" sz="1050" b="1" spc="200" kern="0" dirty="0">
                <a:solidFill>
                  <a:srgbClr val="C0490A"/>
                </a:solidFill>
                <a:latin typeface="Trebuchet MS" pitchFamily="34" charset="0"/>
                <a:ea typeface="Trebuchet MS" pitchFamily="34" charset="-122"/>
                <a:cs typeface="Trebuchet MS" pitchFamily="34" charset="-120"/>
              </a:rPr>
              <a:t>THIS PIECE ASSUMES THE DIAGNOSIS</a:t>
            </a:r>
            <a:endParaRPr lang="en-US" sz="1050" dirty="0"/>
          </a:p>
        </p:txBody>
      </p:sp>
      <p:sp>
        <p:nvSpPr>
          <p:cNvPr id="11" name="Text 9"/>
          <p:cNvSpPr txBox="1"/>
          <p:nvPr/>
        </p:nvSpPr>
        <p:spPr>
          <a:xfrm>
            <a:off x="1033272" y="4791456"/>
            <a:ext cx="10122408" cy="914400"/>
          </a:xfrm>
          <a:prstGeom prst="rect">
            <a:avLst/>
          </a:prstGeom>
          <a:noFill/>
          <a:ln/>
        </p:spPr>
        <p:txBody>
          <a:bodyPr wrap="square" lIns="0" tIns="0" rIns="0" bIns="0" rtlCol="0" anchor="ctr"/>
          <a:lstStyle/>
          <a:p>
            <a:pPr indent="0" marL="0">
              <a:lnSpc>
                <a:spcPct val="122000"/>
              </a:lnSpc>
              <a:buNone/>
            </a:pPr>
            <a:r>
              <a:rPr lang="en-US" sz="1300" dirty="0">
                <a:solidFill>
                  <a:srgbClr val="5B6A7D"/>
                </a:solidFill>
                <a:latin typeface="Trebuchet MS" pitchFamily="34" charset="0"/>
                <a:ea typeface="Trebuchet MS" pitchFamily="34" charset="-122"/>
                <a:cs typeface="Trebuchet MS" pitchFamily="34" charset="-120"/>
              </a:rPr>
              <a:t>A companion piece, Why Can’t You Just Be Told?, sets out why a system trained on text cannot acquire the judgement a practitioner acquires by being wrong. That argument is not repeated here. This one takes it as given and asks what follows for anybody actually building something.</a:t>
            </a:r>
            <a:endParaRPr lang="en-US" sz="13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621792" y="420624"/>
            <a:ext cx="10945368" cy="274320"/>
          </a:xfrm>
          <a:prstGeom prst="rect">
            <a:avLst/>
          </a:prstGeom>
          <a:noFill/>
          <a:ln/>
        </p:spPr>
        <p:txBody>
          <a:bodyPr wrap="square" lIns="0" tIns="0" rIns="0" bIns="0" rtlCol="0" anchor="ctr"/>
          <a:lstStyle/>
          <a:p>
            <a:pPr indent="0" marL="0">
              <a:buNone/>
            </a:pPr>
            <a:r>
              <a:rPr lang="en-US" sz="1100" b="1" spc="260" kern="0" dirty="0">
                <a:solidFill>
                  <a:srgbClr val="F47920"/>
                </a:solidFill>
                <a:latin typeface="Trebuchet MS" pitchFamily="34" charset="0"/>
                <a:ea typeface="Trebuchet MS" pitchFamily="34" charset="-122"/>
                <a:cs typeface="Trebuchet MS" pitchFamily="34" charset="-120"/>
              </a:rPr>
              <a:t>PART ONE   ·   THE GOAL IS THE PROBLEM</a:t>
            </a:r>
            <a:endParaRPr lang="en-US" sz="1100" dirty="0"/>
          </a:p>
        </p:txBody>
      </p:sp>
      <p:sp>
        <p:nvSpPr>
          <p:cNvPr id="3" name="Text 1"/>
          <p:cNvSpPr txBox="1"/>
          <p:nvPr/>
        </p:nvSpPr>
        <p:spPr>
          <a:xfrm>
            <a:off x="621792" y="786384"/>
            <a:ext cx="10945368" cy="914400"/>
          </a:xfrm>
          <a:prstGeom prst="rect">
            <a:avLst/>
          </a:prstGeom>
          <a:noFill/>
          <a:ln/>
        </p:spPr>
        <p:txBody>
          <a:bodyPr wrap="square" lIns="0" tIns="0" rIns="0" bIns="0" rtlCol="0" anchor="t"/>
          <a:lstStyle/>
          <a:p>
            <a:pPr indent="0" marL="0">
              <a:buNone/>
            </a:pPr>
            <a:r>
              <a:rPr lang="en-US" sz="3000" b="1" dirty="0">
                <a:solidFill>
                  <a:srgbClr val="1B2838"/>
                </a:solidFill>
                <a:latin typeface="Georgia" pitchFamily="34" charset="0"/>
                <a:ea typeface="Georgia" pitchFamily="34" charset="-122"/>
                <a:cs typeface="Georgia" pitchFamily="34" charset="-120"/>
              </a:rPr>
              <a:t>Three things wrong with the goal</a:t>
            </a:r>
            <a:endParaRPr lang="en-US" sz="3000" dirty="0"/>
          </a:p>
        </p:txBody>
      </p:sp>
      <p:sp>
        <p:nvSpPr>
          <p:cNvPr id="4" name="Text 2"/>
          <p:cNvSpPr txBox="1"/>
          <p:nvPr/>
        </p:nvSpPr>
        <p:spPr>
          <a:xfrm>
            <a:off x="10725912" y="6144768"/>
            <a:ext cx="914400" cy="274320"/>
          </a:xfrm>
          <a:prstGeom prst="rect">
            <a:avLst/>
          </a:prstGeom>
          <a:noFill/>
          <a:ln/>
        </p:spPr>
        <p:txBody>
          <a:bodyPr wrap="square" lIns="0" tIns="0" rIns="0" bIns="0" rtlCol="0" anchor="ctr"/>
          <a:lstStyle/>
          <a:p>
            <a:pPr algn="r" indent="0" marL="0">
              <a:buNone/>
            </a:pPr>
            <a:r>
              <a:rPr lang="en-US" sz="1000" dirty="0">
                <a:solidFill>
                  <a:srgbClr val="5B6A7D"/>
                </a:solidFill>
                <a:latin typeface="Trebuchet MS" pitchFamily="34" charset="0"/>
                <a:ea typeface="Trebuchet MS" pitchFamily="34" charset="-122"/>
                <a:cs typeface="Trebuchet MS" pitchFamily="34" charset="-120"/>
              </a:rPr>
              <a:t>2</a:t>
            </a:r>
            <a:endParaRPr lang="en-US" sz="1000" dirty="0"/>
          </a:p>
        </p:txBody>
      </p:sp>
      <p:sp>
        <p:nvSpPr>
          <p:cNvPr id="5" name="card-1"/>
          <p:cNvSpPr/>
          <p:nvPr/>
        </p:nvSpPr>
        <p:spPr>
          <a:xfrm>
            <a:off x="621792" y="1783080"/>
            <a:ext cx="3502152" cy="2834640"/>
          </a:xfrm>
          <a:prstGeom prst="rect">
            <a:avLst/>
          </a:prstGeom>
          <a:solidFill>
            <a:srgbClr val="FFFFFF"/>
          </a:solidFill>
          <a:ln w="12700">
            <a:solidFill>
              <a:srgbClr val="E3DBD2"/>
            </a:solidFill>
            <a:prstDash val="solid"/>
          </a:ln>
        </p:spPr>
      </p:sp>
      <p:sp>
        <p:nvSpPr>
          <p:cNvPr id="6" name="card-edge-1"/>
          <p:cNvSpPr/>
          <p:nvPr/>
        </p:nvSpPr>
        <p:spPr>
          <a:xfrm>
            <a:off x="621792" y="1783080"/>
            <a:ext cx="50292" cy="2834640"/>
          </a:xfrm>
          <a:prstGeom prst="rect">
            <a:avLst/>
          </a:prstGeom>
          <a:solidFill>
            <a:srgbClr val="F47920"/>
          </a:solidFill>
          <a:ln/>
        </p:spPr>
      </p:sp>
      <p:sp>
        <p:nvSpPr>
          <p:cNvPr id="7" name="Text 5"/>
          <p:cNvSpPr txBox="1"/>
          <p:nvPr/>
        </p:nvSpPr>
        <p:spPr>
          <a:xfrm>
            <a:off x="877824" y="1965960"/>
            <a:ext cx="3044952" cy="548640"/>
          </a:xfrm>
          <a:prstGeom prst="rect">
            <a:avLst/>
          </a:prstGeom>
          <a:noFill/>
          <a:ln/>
        </p:spPr>
        <p:txBody>
          <a:bodyPr wrap="square" lIns="0" tIns="0" rIns="0" bIns="0" rtlCol="0" anchor="t"/>
          <a:lstStyle/>
          <a:p>
            <a:pPr indent="0" marL="0">
              <a:buNone/>
            </a:pPr>
            <a:r>
              <a:rPr lang="en-US" sz="1400" b="1" dirty="0">
                <a:solidFill>
                  <a:srgbClr val="1B2838"/>
                </a:solidFill>
                <a:latin typeface="Georgia" pitchFamily="34" charset="0"/>
                <a:ea typeface="Georgia" pitchFamily="34" charset="-122"/>
                <a:cs typeface="Georgia" pitchFamily="34" charset="-120"/>
              </a:rPr>
              <a:t>THE BENCHMARK PROBLEM</a:t>
            </a:r>
            <a:endParaRPr lang="en-US" sz="1400" dirty="0"/>
          </a:p>
        </p:txBody>
      </p:sp>
      <p:sp>
        <p:nvSpPr>
          <p:cNvPr id="8" name="Text 6"/>
          <p:cNvSpPr txBox="1"/>
          <p:nvPr/>
        </p:nvSpPr>
        <p:spPr>
          <a:xfrm>
            <a:off x="877824" y="2532888"/>
            <a:ext cx="3044952" cy="1874520"/>
          </a:xfrm>
          <a:prstGeom prst="rect">
            <a:avLst/>
          </a:prstGeom>
          <a:noFill/>
          <a:ln/>
        </p:spPr>
        <p:txBody>
          <a:bodyPr wrap="square" lIns="0" tIns="0" rIns="0" bIns="0" rtlCol="0" anchor="t"/>
          <a:lstStyle/>
          <a:p>
            <a:pPr indent="0" marL="0">
              <a:lnSpc>
                <a:spcPct val="122000"/>
              </a:lnSpc>
              <a:buNone/>
            </a:pPr>
            <a:r>
              <a:rPr lang="en-US" sz="1250" dirty="0">
                <a:solidFill>
                  <a:srgbClr val="5B6A7D"/>
                </a:solidFill>
                <a:latin typeface="Trebuchet MS" pitchFamily="34" charset="0"/>
                <a:ea typeface="Trebuchet MS" pitchFamily="34" charset="-122"/>
                <a:cs typeface="Trebuchet MS" pitchFamily="34" charset="-120"/>
              </a:rPr>
              <a:t>We measure progress with tests, and the tests keep being passed by systems nobody would trust to do the actual job. The test was meant to stand in for the ability. Passing it turns out not to be the same as having it.</a:t>
            </a:r>
            <a:endParaRPr lang="en-US" sz="1250" dirty="0"/>
          </a:p>
        </p:txBody>
      </p:sp>
      <p:sp>
        <p:nvSpPr>
          <p:cNvPr id="9" name="card-2"/>
          <p:cNvSpPr/>
          <p:nvPr/>
        </p:nvSpPr>
        <p:spPr>
          <a:xfrm>
            <a:off x="4343400" y="1783080"/>
            <a:ext cx="3502152" cy="2834640"/>
          </a:xfrm>
          <a:prstGeom prst="rect">
            <a:avLst/>
          </a:prstGeom>
          <a:solidFill>
            <a:srgbClr val="FFFFFF"/>
          </a:solidFill>
          <a:ln w="12700">
            <a:solidFill>
              <a:srgbClr val="E3DBD2"/>
            </a:solidFill>
            <a:prstDash val="solid"/>
          </a:ln>
        </p:spPr>
      </p:sp>
      <p:sp>
        <p:nvSpPr>
          <p:cNvPr id="10" name="card-edge-2"/>
          <p:cNvSpPr/>
          <p:nvPr/>
        </p:nvSpPr>
        <p:spPr>
          <a:xfrm>
            <a:off x="4343400" y="1783080"/>
            <a:ext cx="50292" cy="2834640"/>
          </a:xfrm>
          <a:prstGeom prst="rect">
            <a:avLst/>
          </a:prstGeom>
          <a:solidFill>
            <a:srgbClr val="F47920"/>
          </a:solidFill>
          <a:ln/>
        </p:spPr>
      </p:sp>
      <p:sp>
        <p:nvSpPr>
          <p:cNvPr id="11" name="Text 9"/>
          <p:cNvSpPr txBox="1"/>
          <p:nvPr/>
        </p:nvSpPr>
        <p:spPr>
          <a:xfrm>
            <a:off x="4599432" y="1965960"/>
            <a:ext cx="3044952" cy="548640"/>
          </a:xfrm>
          <a:prstGeom prst="rect">
            <a:avLst/>
          </a:prstGeom>
          <a:noFill/>
          <a:ln/>
        </p:spPr>
        <p:txBody>
          <a:bodyPr wrap="square" lIns="0" tIns="0" rIns="0" bIns="0" rtlCol="0" anchor="t"/>
          <a:lstStyle/>
          <a:p>
            <a:pPr indent="0" marL="0">
              <a:buNone/>
            </a:pPr>
            <a:r>
              <a:rPr lang="en-US" sz="1400" b="1" dirty="0">
                <a:solidFill>
                  <a:srgbClr val="1B2838"/>
                </a:solidFill>
                <a:latin typeface="Georgia" pitchFamily="34" charset="0"/>
                <a:ea typeface="Georgia" pitchFamily="34" charset="-122"/>
                <a:cs typeface="Georgia" pitchFamily="34" charset="-120"/>
              </a:rPr>
              <a:t>THE RETURNS PROBLEM</a:t>
            </a:r>
            <a:endParaRPr lang="en-US" sz="1400" dirty="0"/>
          </a:p>
        </p:txBody>
      </p:sp>
      <p:sp>
        <p:nvSpPr>
          <p:cNvPr id="12" name="Text 10"/>
          <p:cNvSpPr txBox="1"/>
          <p:nvPr/>
        </p:nvSpPr>
        <p:spPr>
          <a:xfrm>
            <a:off x="4599432" y="2532888"/>
            <a:ext cx="3044952" cy="1874520"/>
          </a:xfrm>
          <a:prstGeom prst="rect">
            <a:avLst/>
          </a:prstGeom>
          <a:noFill/>
          <a:ln/>
        </p:spPr>
        <p:txBody>
          <a:bodyPr wrap="square" lIns="0" tIns="0" rIns="0" bIns="0" rtlCol="0" anchor="t"/>
          <a:lstStyle/>
          <a:p>
            <a:pPr indent="0" marL="0">
              <a:lnSpc>
                <a:spcPct val="122000"/>
              </a:lnSpc>
              <a:buNone/>
            </a:pPr>
            <a:r>
              <a:rPr lang="en-US" sz="1250" dirty="0">
                <a:solidFill>
                  <a:srgbClr val="5B6A7D"/>
                </a:solidFill>
                <a:latin typeface="Trebuchet MS" pitchFamily="34" charset="0"/>
                <a:ea typeface="Trebuchet MS" pitchFamily="34" charset="-122"/>
                <a:cs typeface="Trebuchet MS" pitchFamily="34" charset="-120"/>
              </a:rPr>
              <a:t>Each increment costs more and buys less. That is an observation about the curve, not a prediction about the ceiling.</a:t>
            </a:r>
            <a:endParaRPr lang="en-US" sz="1250" dirty="0"/>
          </a:p>
        </p:txBody>
      </p:sp>
      <p:sp>
        <p:nvSpPr>
          <p:cNvPr id="13" name="card-3"/>
          <p:cNvSpPr/>
          <p:nvPr/>
        </p:nvSpPr>
        <p:spPr>
          <a:xfrm>
            <a:off x="8065008" y="1783080"/>
            <a:ext cx="3502152" cy="2834640"/>
          </a:xfrm>
          <a:prstGeom prst="rect">
            <a:avLst/>
          </a:prstGeom>
          <a:solidFill>
            <a:srgbClr val="FFFFFF"/>
          </a:solidFill>
          <a:ln w="12700">
            <a:solidFill>
              <a:srgbClr val="E3DBD2"/>
            </a:solidFill>
            <a:prstDash val="solid"/>
          </a:ln>
        </p:spPr>
      </p:sp>
      <p:sp>
        <p:nvSpPr>
          <p:cNvPr id="14" name="card-edge-3"/>
          <p:cNvSpPr/>
          <p:nvPr/>
        </p:nvSpPr>
        <p:spPr>
          <a:xfrm>
            <a:off x="8065008" y="1783080"/>
            <a:ext cx="50292" cy="2834640"/>
          </a:xfrm>
          <a:prstGeom prst="rect">
            <a:avLst/>
          </a:prstGeom>
          <a:solidFill>
            <a:srgbClr val="F47920"/>
          </a:solidFill>
          <a:ln/>
        </p:spPr>
      </p:sp>
      <p:sp>
        <p:nvSpPr>
          <p:cNvPr id="15" name="Text 13"/>
          <p:cNvSpPr txBox="1"/>
          <p:nvPr/>
        </p:nvSpPr>
        <p:spPr>
          <a:xfrm>
            <a:off x="8321040" y="1965960"/>
            <a:ext cx="3044952" cy="548640"/>
          </a:xfrm>
          <a:prstGeom prst="rect">
            <a:avLst/>
          </a:prstGeom>
          <a:noFill/>
          <a:ln/>
        </p:spPr>
        <p:txBody>
          <a:bodyPr wrap="square" lIns="0" tIns="0" rIns="0" bIns="0" rtlCol="0" anchor="t"/>
          <a:lstStyle/>
          <a:p>
            <a:pPr indent="0" marL="0">
              <a:buNone/>
            </a:pPr>
            <a:r>
              <a:rPr lang="en-US" sz="1400" b="1" dirty="0">
                <a:solidFill>
                  <a:srgbClr val="1B2838"/>
                </a:solidFill>
                <a:latin typeface="Georgia" pitchFamily="34" charset="0"/>
                <a:ea typeface="Georgia" pitchFamily="34" charset="-122"/>
                <a:cs typeface="Georgia" pitchFamily="34" charset="-120"/>
              </a:rPr>
              <a:t>THE DISPLACEMENT PROBLEM</a:t>
            </a:r>
            <a:endParaRPr lang="en-US" sz="1400" dirty="0"/>
          </a:p>
        </p:txBody>
      </p:sp>
      <p:sp>
        <p:nvSpPr>
          <p:cNvPr id="16" name="Text 14"/>
          <p:cNvSpPr txBox="1"/>
          <p:nvPr/>
        </p:nvSpPr>
        <p:spPr>
          <a:xfrm>
            <a:off x="8321040" y="2532888"/>
            <a:ext cx="3044952" cy="1874520"/>
          </a:xfrm>
          <a:prstGeom prst="rect">
            <a:avLst/>
          </a:prstGeom>
          <a:noFill/>
          <a:ln/>
        </p:spPr>
        <p:txBody>
          <a:bodyPr wrap="square" lIns="0" tIns="0" rIns="0" bIns="0" rtlCol="0" anchor="t"/>
          <a:lstStyle/>
          <a:p>
            <a:pPr indent="0" marL="0">
              <a:lnSpc>
                <a:spcPct val="122000"/>
              </a:lnSpc>
              <a:buNone/>
            </a:pPr>
            <a:r>
              <a:rPr lang="en-US" sz="1250" dirty="0">
                <a:solidFill>
                  <a:srgbClr val="5B6A7D"/>
                </a:solidFill>
                <a:latin typeface="Trebuchet MS" pitchFamily="34" charset="0"/>
                <a:ea typeface="Trebuchet MS" pitchFamily="34" charset="-122"/>
                <a:cs typeface="Trebuchet MS" pitchFamily="34" charset="-120"/>
              </a:rPr>
              <a:t>The goal has quietly moved. We started out asking how to help people think better, and ended up asking how to build something that does not need them.</a:t>
            </a:r>
            <a:endParaRPr lang="en-US" sz="1250" dirty="0"/>
          </a:p>
        </p:txBody>
      </p:sp>
      <p:sp>
        <p:nvSpPr>
          <p:cNvPr id="17" name="Text 15"/>
          <p:cNvSpPr txBox="1"/>
          <p:nvPr/>
        </p:nvSpPr>
        <p:spPr>
          <a:xfrm>
            <a:off x="621792" y="4892040"/>
            <a:ext cx="10945368" cy="731520"/>
          </a:xfrm>
          <a:prstGeom prst="rect">
            <a:avLst/>
          </a:prstGeom>
          <a:noFill/>
          <a:ln/>
        </p:spPr>
        <p:txBody>
          <a:bodyPr wrap="square" lIns="0" tIns="0" rIns="0" bIns="0" rtlCol="0" anchor="t"/>
          <a:lstStyle/>
          <a:p>
            <a:pPr indent="0" marL="0">
              <a:lnSpc>
                <a:spcPct val="125000"/>
              </a:lnSpc>
              <a:buNone/>
            </a:pPr>
            <a:r>
              <a:rPr lang="en-US" sz="1500" dirty="0">
                <a:solidFill>
                  <a:srgbClr val="1B2838"/>
                </a:solidFill>
                <a:latin typeface="Trebuchet MS" pitchFamily="34" charset="0"/>
                <a:ea typeface="Trebuchet MS" pitchFamily="34" charset="-122"/>
                <a:cs typeface="Trebuchet MS" pitchFamily="34" charset="-120"/>
              </a:rPr>
              <a:t>The first two are arguments about the method. The third is an argument about the destination, and it is the one that matters.</a:t>
            </a:r>
            <a:endParaRPr lang="en-US" sz="15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621792" y="420624"/>
            <a:ext cx="10945368" cy="274320"/>
          </a:xfrm>
          <a:prstGeom prst="rect">
            <a:avLst/>
          </a:prstGeom>
          <a:noFill/>
          <a:ln/>
        </p:spPr>
        <p:txBody>
          <a:bodyPr wrap="square" lIns="0" tIns="0" rIns="0" bIns="0" rtlCol="0" anchor="ctr"/>
          <a:lstStyle/>
          <a:p>
            <a:pPr indent="0" marL="0">
              <a:buNone/>
            </a:pPr>
            <a:r>
              <a:rPr lang="en-US" sz="1100" b="1" spc="260" kern="0" dirty="0">
                <a:solidFill>
                  <a:srgbClr val="F47920"/>
                </a:solidFill>
                <a:latin typeface="Trebuchet MS" pitchFamily="34" charset="0"/>
                <a:ea typeface="Trebuchet MS" pitchFamily="34" charset="-122"/>
                <a:cs typeface="Trebuchet MS" pitchFamily="34" charset="-120"/>
              </a:rPr>
              <a:t>PART ONE   ·   THE GOAL IS THE PROBLEM</a:t>
            </a:r>
            <a:endParaRPr lang="en-US" sz="1100" dirty="0"/>
          </a:p>
        </p:txBody>
      </p:sp>
      <p:sp>
        <p:nvSpPr>
          <p:cNvPr id="3" name="Text 1"/>
          <p:cNvSpPr txBox="1"/>
          <p:nvPr/>
        </p:nvSpPr>
        <p:spPr>
          <a:xfrm>
            <a:off x="621792" y="786384"/>
            <a:ext cx="10945368" cy="914400"/>
          </a:xfrm>
          <a:prstGeom prst="rect">
            <a:avLst/>
          </a:prstGeom>
          <a:noFill/>
          <a:ln/>
        </p:spPr>
        <p:txBody>
          <a:bodyPr wrap="square" lIns="0" tIns="0" rIns="0" bIns="0" rtlCol="0" anchor="t"/>
          <a:lstStyle/>
          <a:p>
            <a:pPr indent="0" marL="0">
              <a:buNone/>
            </a:pPr>
            <a:r>
              <a:rPr lang="en-US" sz="3000" b="1" dirty="0">
                <a:solidFill>
                  <a:srgbClr val="FFFFFF"/>
                </a:solidFill>
                <a:latin typeface="Georgia" pitchFamily="34" charset="0"/>
                <a:ea typeface="Georgia" pitchFamily="34" charset="-122"/>
                <a:cs typeface="Georgia" pitchFamily="34" charset="-120"/>
              </a:rPr>
              <a:t>How the goal moved</a:t>
            </a:r>
            <a:endParaRPr lang="en-US" sz="3000" dirty="0"/>
          </a:p>
        </p:txBody>
      </p:sp>
      <p:sp>
        <p:nvSpPr>
          <p:cNvPr id="4" name="Text 2"/>
          <p:cNvSpPr txBox="1"/>
          <p:nvPr/>
        </p:nvSpPr>
        <p:spPr>
          <a:xfrm>
            <a:off x="10725912" y="6144768"/>
            <a:ext cx="914400" cy="274320"/>
          </a:xfrm>
          <a:prstGeom prst="rect">
            <a:avLst/>
          </a:prstGeom>
          <a:noFill/>
          <a:ln/>
        </p:spPr>
        <p:txBody>
          <a:bodyPr wrap="square" lIns="0" tIns="0" rIns="0" bIns="0" rtlCol="0" anchor="ctr"/>
          <a:lstStyle/>
          <a:p>
            <a:pPr algn="r" indent="0" marL="0">
              <a:buNone/>
            </a:pPr>
            <a:r>
              <a:rPr lang="en-US" sz="1000" dirty="0">
                <a:solidFill>
                  <a:srgbClr val="8496A8"/>
                </a:solidFill>
                <a:latin typeface="Trebuchet MS" pitchFamily="34" charset="0"/>
                <a:ea typeface="Trebuchet MS" pitchFamily="34" charset="-122"/>
                <a:cs typeface="Trebuchet MS" pitchFamily="34" charset="-120"/>
              </a:rPr>
              <a:t>3</a:t>
            </a:r>
            <a:endParaRPr lang="en-US" sz="1000" dirty="0"/>
          </a:p>
        </p:txBody>
      </p:sp>
      <p:sp>
        <p:nvSpPr>
          <p:cNvPr id="5" name="Text 3"/>
          <p:cNvSpPr txBox="1"/>
          <p:nvPr/>
        </p:nvSpPr>
        <p:spPr>
          <a:xfrm>
            <a:off x="621792" y="1783080"/>
            <a:ext cx="10945368" cy="365760"/>
          </a:xfrm>
          <a:prstGeom prst="rect">
            <a:avLst/>
          </a:prstGeom>
          <a:noFill/>
          <a:ln/>
        </p:spPr>
        <p:txBody>
          <a:bodyPr wrap="square" lIns="0" tIns="0" rIns="0" bIns="0" rtlCol="0" anchor="t"/>
          <a:lstStyle/>
          <a:p>
            <a:pPr indent="0" marL="0">
              <a:lnSpc>
                <a:spcPct val="125000"/>
              </a:lnSpc>
              <a:buNone/>
            </a:pPr>
            <a:r>
              <a:rPr lang="en-US" sz="1500" dirty="0">
                <a:solidFill>
                  <a:srgbClr val="B9C4D0"/>
                </a:solidFill>
                <a:latin typeface="Trebuchet MS" pitchFamily="34" charset="0"/>
                <a:ea typeface="Trebuchet MS" pitchFamily="34" charset="-122"/>
                <a:cs typeface="Trebuchet MS" pitchFamily="34" charset="-120"/>
              </a:rPr>
              <a:t>The field did not start here.</a:t>
            </a:r>
            <a:endParaRPr lang="en-US" sz="1500" dirty="0"/>
          </a:p>
        </p:txBody>
      </p:sp>
      <p:sp>
        <p:nvSpPr>
          <p:cNvPr id="6" name="card-1"/>
          <p:cNvSpPr/>
          <p:nvPr/>
        </p:nvSpPr>
        <p:spPr>
          <a:xfrm>
            <a:off x="621792" y="2286000"/>
            <a:ext cx="5362956" cy="1325880"/>
          </a:xfrm>
          <a:prstGeom prst="rect">
            <a:avLst/>
          </a:prstGeom>
          <a:solidFill>
            <a:srgbClr val="2A3D54"/>
          </a:solidFill>
          <a:ln w="12700">
            <a:solidFill>
              <a:srgbClr val="3C5068"/>
            </a:solidFill>
            <a:prstDash val="solid"/>
          </a:ln>
        </p:spPr>
      </p:sp>
      <p:sp>
        <p:nvSpPr>
          <p:cNvPr id="7" name="card-edge-1"/>
          <p:cNvSpPr/>
          <p:nvPr/>
        </p:nvSpPr>
        <p:spPr>
          <a:xfrm>
            <a:off x="621792" y="2286000"/>
            <a:ext cx="50292" cy="1325880"/>
          </a:xfrm>
          <a:prstGeom prst="rect">
            <a:avLst/>
          </a:prstGeom>
          <a:solidFill>
            <a:srgbClr val="F47920"/>
          </a:solidFill>
          <a:ln/>
        </p:spPr>
      </p:sp>
      <p:sp>
        <p:nvSpPr>
          <p:cNvPr id="8" name="Text 6"/>
          <p:cNvSpPr txBox="1"/>
          <p:nvPr/>
        </p:nvSpPr>
        <p:spPr>
          <a:xfrm>
            <a:off x="877824" y="2468880"/>
            <a:ext cx="4905756" cy="548640"/>
          </a:xfrm>
          <a:prstGeom prst="rect">
            <a:avLst/>
          </a:prstGeom>
          <a:noFill/>
          <a:ln/>
        </p:spPr>
        <p:txBody>
          <a:bodyPr wrap="square" lIns="0" tIns="0" rIns="0" bIns="0" rtlCol="0" anchor="t"/>
          <a:lstStyle/>
          <a:p>
            <a:pPr indent="0" marL="0">
              <a:buNone/>
            </a:pPr>
            <a:r>
              <a:rPr lang="en-US" sz="1400" b="1" dirty="0">
                <a:solidFill>
                  <a:srgbClr val="FFFFFF"/>
                </a:solidFill>
                <a:latin typeface="Georgia" pitchFamily="34" charset="0"/>
                <a:ea typeface="Georgia" pitchFamily="34" charset="-122"/>
                <a:cs typeface="Georgia" pitchFamily="34" charset="-120"/>
              </a:rPr>
              <a:t>LICKLIDER, 1960</a:t>
            </a:r>
            <a:endParaRPr lang="en-US" sz="1400" dirty="0"/>
          </a:p>
        </p:txBody>
      </p:sp>
      <p:sp>
        <p:nvSpPr>
          <p:cNvPr id="9" name="Text 7"/>
          <p:cNvSpPr txBox="1"/>
          <p:nvPr/>
        </p:nvSpPr>
        <p:spPr>
          <a:xfrm>
            <a:off x="877824" y="3035808"/>
            <a:ext cx="4905756" cy="365760"/>
          </a:xfrm>
          <a:prstGeom prst="rect">
            <a:avLst/>
          </a:prstGeom>
          <a:noFill/>
          <a:ln/>
        </p:spPr>
        <p:txBody>
          <a:bodyPr wrap="square" lIns="0" tIns="0" rIns="0" bIns="0" rtlCol="0" anchor="t"/>
          <a:lstStyle/>
          <a:p>
            <a:pPr indent="0" marL="0">
              <a:lnSpc>
                <a:spcPct val="122000"/>
              </a:lnSpc>
              <a:buNone/>
            </a:pPr>
            <a:r>
              <a:rPr lang="en-US" sz="1250" dirty="0">
                <a:solidFill>
                  <a:srgbClr val="B9C4D0"/>
                </a:solidFill>
                <a:latin typeface="Trebuchet MS" pitchFamily="34" charset="0"/>
                <a:ea typeface="Trebuchet MS" pitchFamily="34" charset="-122"/>
                <a:cs typeface="Trebuchet MS" pitchFamily="34" charset="-120"/>
              </a:rPr>
              <a:t>Wrote about man-computer symbiosis: a partnership in which each side did what it was good at.</a:t>
            </a:r>
            <a:endParaRPr lang="en-US" sz="1250" dirty="0"/>
          </a:p>
        </p:txBody>
      </p:sp>
      <p:sp>
        <p:nvSpPr>
          <p:cNvPr id="10" name="card-2"/>
          <p:cNvSpPr/>
          <p:nvPr/>
        </p:nvSpPr>
        <p:spPr>
          <a:xfrm>
            <a:off x="6204204" y="2286000"/>
            <a:ext cx="5362956" cy="1325880"/>
          </a:xfrm>
          <a:prstGeom prst="rect">
            <a:avLst/>
          </a:prstGeom>
          <a:solidFill>
            <a:srgbClr val="2A3D54"/>
          </a:solidFill>
          <a:ln w="12700">
            <a:solidFill>
              <a:srgbClr val="3C5068"/>
            </a:solidFill>
            <a:prstDash val="solid"/>
          </a:ln>
        </p:spPr>
      </p:sp>
      <p:sp>
        <p:nvSpPr>
          <p:cNvPr id="11" name="card-edge-2"/>
          <p:cNvSpPr/>
          <p:nvPr/>
        </p:nvSpPr>
        <p:spPr>
          <a:xfrm>
            <a:off x="6204204" y="2286000"/>
            <a:ext cx="50292" cy="1325880"/>
          </a:xfrm>
          <a:prstGeom prst="rect">
            <a:avLst/>
          </a:prstGeom>
          <a:solidFill>
            <a:srgbClr val="F47920"/>
          </a:solidFill>
          <a:ln/>
        </p:spPr>
      </p:sp>
      <p:sp>
        <p:nvSpPr>
          <p:cNvPr id="12" name="Text 10"/>
          <p:cNvSpPr txBox="1"/>
          <p:nvPr/>
        </p:nvSpPr>
        <p:spPr>
          <a:xfrm>
            <a:off x="6460236" y="2468880"/>
            <a:ext cx="4905756" cy="548640"/>
          </a:xfrm>
          <a:prstGeom prst="rect">
            <a:avLst/>
          </a:prstGeom>
          <a:noFill/>
          <a:ln/>
        </p:spPr>
        <p:txBody>
          <a:bodyPr wrap="square" lIns="0" tIns="0" rIns="0" bIns="0" rtlCol="0" anchor="t"/>
          <a:lstStyle/>
          <a:p>
            <a:pPr indent="0" marL="0">
              <a:buNone/>
            </a:pPr>
            <a:r>
              <a:rPr lang="en-US" sz="1400" b="1" dirty="0">
                <a:solidFill>
                  <a:srgbClr val="FFFFFF"/>
                </a:solidFill>
                <a:latin typeface="Georgia" pitchFamily="34" charset="0"/>
                <a:ea typeface="Georgia" pitchFamily="34" charset="-122"/>
                <a:cs typeface="Georgia" pitchFamily="34" charset="-120"/>
              </a:rPr>
              <a:t>ENGELBART, 1962</a:t>
            </a:r>
            <a:endParaRPr lang="en-US" sz="1400" dirty="0"/>
          </a:p>
        </p:txBody>
      </p:sp>
      <p:sp>
        <p:nvSpPr>
          <p:cNvPr id="13" name="Text 11"/>
          <p:cNvSpPr txBox="1"/>
          <p:nvPr/>
        </p:nvSpPr>
        <p:spPr>
          <a:xfrm>
            <a:off x="6460236" y="3035808"/>
            <a:ext cx="4905756" cy="365760"/>
          </a:xfrm>
          <a:prstGeom prst="rect">
            <a:avLst/>
          </a:prstGeom>
          <a:noFill/>
          <a:ln/>
        </p:spPr>
        <p:txBody>
          <a:bodyPr wrap="square" lIns="0" tIns="0" rIns="0" bIns="0" rtlCol="0" anchor="t"/>
          <a:lstStyle/>
          <a:p>
            <a:pPr indent="0" marL="0">
              <a:lnSpc>
                <a:spcPct val="122000"/>
              </a:lnSpc>
              <a:buNone/>
            </a:pPr>
            <a:r>
              <a:rPr lang="en-US" sz="1250" dirty="0">
                <a:solidFill>
                  <a:srgbClr val="B9C4D0"/>
                </a:solidFill>
                <a:latin typeface="Trebuchet MS" pitchFamily="34" charset="0"/>
                <a:ea typeface="Trebuchet MS" pitchFamily="34" charset="-122"/>
                <a:cs typeface="Trebuchet MS" pitchFamily="34" charset="-120"/>
              </a:rPr>
              <a:t>Proposed augmenting human intellect. Not replacing the person, but raising what a person could do.</a:t>
            </a:r>
            <a:endParaRPr lang="en-US" sz="1250" dirty="0"/>
          </a:p>
        </p:txBody>
      </p:sp>
      <p:sp>
        <p:nvSpPr>
          <p:cNvPr id="14" name="Text 12"/>
          <p:cNvSpPr txBox="1"/>
          <p:nvPr/>
        </p:nvSpPr>
        <p:spPr>
          <a:xfrm>
            <a:off x="621792" y="3886200"/>
            <a:ext cx="10945368" cy="640080"/>
          </a:xfrm>
          <a:prstGeom prst="rect">
            <a:avLst/>
          </a:prstGeom>
          <a:noFill/>
          <a:ln/>
        </p:spPr>
        <p:txBody>
          <a:bodyPr wrap="square" lIns="0" tIns="0" rIns="0" bIns="0" rtlCol="0" anchor="t"/>
          <a:lstStyle/>
          <a:p>
            <a:pPr indent="0" marL="0">
              <a:lnSpc>
                <a:spcPct val="125000"/>
              </a:lnSpc>
              <a:buNone/>
            </a:pPr>
            <a:r>
              <a:rPr lang="en-US" sz="1500" dirty="0">
                <a:solidFill>
                  <a:srgbClr val="B9C4D0"/>
                </a:solidFill>
                <a:latin typeface="Trebuchet MS" pitchFamily="34" charset="0"/>
                <a:ea typeface="Trebuchet MS" pitchFamily="34" charset="-122"/>
                <a:cs typeface="Trebuchet MS" pitchFamily="34" charset="-120"/>
              </a:rPr>
              <a:t>Somewhere between then and now the aim became autonomy. Not a better partner, but a thing that does not need a partner.</a:t>
            </a:r>
            <a:endParaRPr lang="en-US" sz="1500" dirty="0"/>
          </a:p>
        </p:txBody>
      </p:sp>
      <p:sp>
        <p:nvSpPr>
          <p:cNvPr id="15" name="accent-edge"/>
          <p:cNvSpPr/>
          <p:nvPr/>
        </p:nvSpPr>
        <p:spPr>
          <a:xfrm>
            <a:off x="621792" y="4892040"/>
            <a:ext cx="64008" cy="1005840"/>
          </a:xfrm>
          <a:prstGeom prst="rect">
            <a:avLst/>
          </a:prstGeom>
          <a:solidFill>
            <a:srgbClr val="F47920"/>
          </a:solidFill>
          <a:ln/>
        </p:spPr>
      </p:sp>
      <p:sp>
        <p:nvSpPr>
          <p:cNvPr id="16" name="Text 14"/>
          <p:cNvSpPr txBox="1"/>
          <p:nvPr/>
        </p:nvSpPr>
        <p:spPr>
          <a:xfrm>
            <a:off x="1033272" y="4892040"/>
            <a:ext cx="10058400" cy="1005840"/>
          </a:xfrm>
          <a:prstGeom prst="rect">
            <a:avLst/>
          </a:prstGeom>
          <a:noFill/>
          <a:ln/>
        </p:spPr>
        <p:txBody>
          <a:bodyPr wrap="square" lIns="0" tIns="0" rIns="0" bIns="0" rtlCol="0" anchor="ctr"/>
          <a:lstStyle/>
          <a:p>
            <a:pPr indent="0" marL="0">
              <a:lnSpc>
                <a:spcPct val="125000"/>
              </a:lnSpc>
              <a:buNone/>
            </a:pPr>
            <a:r>
              <a:rPr lang="en-US" sz="2000" dirty="0">
                <a:solidFill>
                  <a:srgbClr val="FFFFFF"/>
                </a:solidFill>
                <a:latin typeface="Georgia" pitchFamily="34" charset="0"/>
                <a:ea typeface="Georgia" pitchFamily="34" charset="-122"/>
                <a:cs typeface="Georgia" pitchFamily="34" charset="-120"/>
              </a:rPr>
              <a:t>Nobody voted on that. It happened because autonomy is easier to measure, easier to sell, and easier to describe in a funding round than a partnership is.</a:t>
            </a:r>
            <a:endParaRPr lang="en-US" sz="2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621792" y="420624"/>
            <a:ext cx="10945368" cy="274320"/>
          </a:xfrm>
          <a:prstGeom prst="rect">
            <a:avLst/>
          </a:prstGeom>
          <a:noFill/>
          <a:ln/>
        </p:spPr>
        <p:txBody>
          <a:bodyPr wrap="square" lIns="0" tIns="0" rIns="0" bIns="0" rtlCol="0" anchor="ctr"/>
          <a:lstStyle/>
          <a:p>
            <a:pPr indent="0" marL="0">
              <a:buNone/>
            </a:pPr>
            <a:r>
              <a:rPr lang="en-US" sz="1100" b="1" spc="260" kern="0" dirty="0">
                <a:solidFill>
                  <a:srgbClr val="F47920"/>
                </a:solidFill>
                <a:latin typeface="Trebuchet MS" pitchFamily="34" charset="0"/>
                <a:ea typeface="Trebuchet MS" pitchFamily="34" charset="-122"/>
                <a:cs typeface="Trebuchet MS" pitchFamily="34" charset="-120"/>
              </a:rPr>
              <a:t>PART ONE   ·   THE GOAL IS THE PROBLEM</a:t>
            </a:r>
            <a:endParaRPr lang="en-US" sz="1100" dirty="0"/>
          </a:p>
        </p:txBody>
      </p:sp>
      <p:sp>
        <p:nvSpPr>
          <p:cNvPr id="3" name="Text 1"/>
          <p:cNvSpPr txBox="1"/>
          <p:nvPr/>
        </p:nvSpPr>
        <p:spPr>
          <a:xfrm>
            <a:off x="621792" y="786384"/>
            <a:ext cx="10945368" cy="914400"/>
          </a:xfrm>
          <a:prstGeom prst="rect">
            <a:avLst/>
          </a:prstGeom>
          <a:noFill/>
          <a:ln/>
        </p:spPr>
        <p:txBody>
          <a:bodyPr wrap="square" lIns="0" tIns="0" rIns="0" bIns="0" rtlCol="0" anchor="t"/>
          <a:lstStyle/>
          <a:p>
            <a:pPr indent="0" marL="0">
              <a:buNone/>
            </a:pPr>
            <a:r>
              <a:rPr lang="en-US" sz="3000" b="1" dirty="0">
                <a:solidFill>
                  <a:srgbClr val="1B2838"/>
                </a:solidFill>
                <a:latin typeface="Georgia" pitchFamily="34" charset="0"/>
                <a:ea typeface="Georgia" pitchFamily="34" charset="-122"/>
                <a:cs typeface="Georgia" pitchFamily="34" charset="-120"/>
              </a:rPr>
              <a:t>Replace, or amplify</a:t>
            </a:r>
            <a:endParaRPr lang="en-US" sz="3000" dirty="0"/>
          </a:p>
        </p:txBody>
      </p:sp>
      <p:sp>
        <p:nvSpPr>
          <p:cNvPr id="4" name="Text 2"/>
          <p:cNvSpPr txBox="1"/>
          <p:nvPr/>
        </p:nvSpPr>
        <p:spPr>
          <a:xfrm>
            <a:off x="10725912" y="6144768"/>
            <a:ext cx="914400" cy="274320"/>
          </a:xfrm>
          <a:prstGeom prst="rect">
            <a:avLst/>
          </a:prstGeom>
          <a:noFill/>
          <a:ln/>
        </p:spPr>
        <p:txBody>
          <a:bodyPr wrap="square" lIns="0" tIns="0" rIns="0" bIns="0" rtlCol="0" anchor="ctr"/>
          <a:lstStyle/>
          <a:p>
            <a:pPr algn="r" indent="0" marL="0">
              <a:buNone/>
            </a:pPr>
            <a:r>
              <a:rPr lang="en-US" sz="1000" dirty="0">
                <a:solidFill>
                  <a:srgbClr val="5B6A7D"/>
                </a:solidFill>
                <a:latin typeface="Trebuchet MS" pitchFamily="34" charset="0"/>
                <a:ea typeface="Trebuchet MS" pitchFamily="34" charset="-122"/>
                <a:cs typeface="Trebuchet MS" pitchFamily="34" charset="-120"/>
              </a:rPr>
              <a:t>4</a:t>
            </a:r>
            <a:endParaRPr lang="en-US" sz="1000" dirty="0"/>
          </a:p>
        </p:txBody>
      </p:sp>
      <p:sp>
        <p:nvSpPr>
          <p:cNvPr id="5" name="Text 3"/>
          <p:cNvSpPr txBox="1"/>
          <p:nvPr/>
        </p:nvSpPr>
        <p:spPr>
          <a:xfrm>
            <a:off x="621792" y="1783080"/>
            <a:ext cx="10945368" cy="457200"/>
          </a:xfrm>
          <a:prstGeom prst="rect">
            <a:avLst/>
          </a:prstGeom>
          <a:noFill/>
          <a:ln/>
        </p:spPr>
        <p:txBody>
          <a:bodyPr wrap="square" lIns="0" tIns="0" rIns="0" bIns="0" rtlCol="0" anchor="t"/>
          <a:lstStyle/>
          <a:p>
            <a:pPr indent="0" marL="0">
              <a:lnSpc>
                <a:spcPct val="125000"/>
              </a:lnSpc>
              <a:buNone/>
            </a:pPr>
            <a:r>
              <a:rPr lang="en-US" sz="1500" dirty="0">
                <a:solidFill>
                  <a:srgbClr val="1B2838"/>
                </a:solidFill>
                <a:latin typeface="Trebuchet MS" pitchFamily="34" charset="0"/>
                <a:ea typeface="Trebuchet MS" pitchFamily="34" charset="-122"/>
                <a:cs typeface="Trebuchet MS" pitchFamily="34" charset="-120"/>
              </a:rPr>
              <a:t>This is the whole constructive argument in one distinction, and once you see it you cannot unsee it.</a:t>
            </a:r>
            <a:endParaRPr lang="en-US" sz="1500" dirty="0"/>
          </a:p>
        </p:txBody>
      </p:sp>
      <p:sp>
        <p:nvSpPr>
          <p:cNvPr id="6" name="card-1"/>
          <p:cNvSpPr/>
          <p:nvPr/>
        </p:nvSpPr>
        <p:spPr>
          <a:xfrm>
            <a:off x="621792" y="2423160"/>
            <a:ext cx="5362956" cy="2103120"/>
          </a:xfrm>
          <a:prstGeom prst="rect">
            <a:avLst/>
          </a:prstGeom>
          <a:solidFill>
            <a:srgbClr val="FFFFFF"/>
          </a:solidFill>
          <a:ln w="12700">
            <a:solidFill>
              <a:srgbClr val="E3DBD2"/>
            </a:solidFill>
            <a:prstDash val="solid"/>
          </a:ln>
        </p:spPr>
      </p:sp>
      <p:sp>
        <p:nvSpPr>
          <p:cNvPr id="7" name="card-edge-1"/>
          <p:cNvSpPr/>
          <p:nvPr/>
        </p:nvSpPr>
        <p:spPr>
          <a:xfrm>
            <a:off x="621792" y="2423160"/>
            <a:ext cx="50292" cy="2103120"/>
          </a:xfrm>
          <a:prstGeom prst="rect">
            <a:avLst/>
          </a:prstGeom>
          <a:solidFill>
            <a:srgbClr val="F47920"/>
          </a:solidFill>
          <a:ln/>
        </p:spPr>
      </p:sp>
      <p:sp>
        <p:nvSpPr>
          <p:cNvPr id="8" name="Text 6"/>
          <p:cNvSpPr txBox="1"/>
          <p:nvPr/>
        </p:nvSpPr>
        <p:spPr>
          <a:xfrm>
            <a:off x="877824" y="2606040"/>
            <a:ext cx="4905756" cy="548640"/>
          </a:xfrm>
          <a:prstGeom prst="rect">
            <a:avLst/>
          </a:prstGeom>
          <a:noFill/>
          <a:ln/>
        </p:spPr>
        <p:txBody>
          <a:bodyPr wrap="square" lIns="0" tIns="0" rIns="0" bIns="0" rtlCol="0" anchor="t"/>
          <a:lstStyle/>
          <a:p>
            <a:pPr indent="0" marL="0">
              <a:buNone/>
            </a:pPr>
            <a:r>
              <a:rPr lang="en-US" sz="1400" b="1" dirty="0">
                <a:solidFill>
                  <a:srgbClr val="1B2838"/>
                </a:solidFill>
                <a:latin typeface="Georgia" pitchFamily="34" charset="0"/>
                <a:ea typeface="Georgia" pitchFamily="34" charset="-122"/>
                <a:cs typeface="Georgia" pitchFamily="34" charset="-120"/>
              </a:rPr>
              <a:t>TO REPLACE A FUNCTION</a:t>
            </a:r>
            <a:endParaRPr lang="en-US" sz="1400" dirty="0"/>
          </a:p>
        </p:txBody>
      </p:sp>
      <p:sp>
        <p:nvSpPr>
          <p:cNvPr id="9" name="Text 7"/>
          <p:cNvSpPr txBox="1"/>
          <p:nvPr/>
        </p:nvSpPr>
        <p:spPr>
          <a:xfrm>
            <a:off x="877824" y="3172968"/>
            <a:ext cx="4905756" cy="1143000"/>
          </a:xfrm>
          <a:prstGeom prst="rect">
            <a:avLst/>
          </a:prstGeom>
          <a:noFill/>
          <a:ln/>
        </p:spPr>
        <p:txBody>
          <a:bodyPr wrap="square" lIns="0" tIns="0" rIns="0" bIns="0" rtlCol="0" anchor="t"/>
          <a:lstStyle/>
          <a:p>
            <a:pPr indent="0" marL="0">
              <a:lnSpc>
                <a:spcPct val="122000"/>
              </a:lnSpc>
              <a:buNone/>
            </a:pPr>
            <a:r>
              <a:rPr lang="en-US" sz="1250" dirty="0">
                <a:solidFill>
                  <a:srgbClr val="5B6A7D"/>
                </a:solidFill>
                <a:latin typeface="Trebuchet MS" pitchFamily="34" charset="0"/>
                <a:ea typeface="Trebuchet MS" pitchFamily="34" charset="-122"/>
                <a:cs typeface="Trebuchet MS" pitchFamily="34" charset="-120"/>
              </a:rPr>
              <a:t>You have to reproduce that function. All of it. Every part, to a standard at least as good, or the replacement is worse than what it replaced.</a:t>
            </a:r>
            <a:endParaRPr lang="en-US" sz="1250" dirty="0"/>
          </a:p>
        </p:txBody>
      </p:sp>
      <p:sp>
        <p:nvSpPr>
          <p:cNvPr id="10" name="card-2"/>
          <p:cNvSpPr/>
          <p:nvPr/>
        </p:nvSpPr>
        <p:spPr>
          <a:xfrm>
            <a:off x="6204204" y="2423160"/>
            <a:ext cx="5362956" cy="2103120"/>
          </a:xfrm>
          <a:prstGeom prst="rect">
            <a:avLst/>
          </a:prstGeom>
          <a:solidFill>
            <a:srgbClr val="FFFFFF"/>
          </a:solidFill>
          <a:ln w="12700">
            <a:solidFill>
              <a:srgbClr val="E3DBD2"/>
            </a:solidFill>
            <a:prstDash val="solid"/>
          </a:ln>
        </p:spPr>
      </p:sp>
      <p:sp>
        <p:nvSpPr>
          <p:cNvPr id="11" name="card-edge-2"/>
          <p:cNvSpPr/>
          <p:nvPr/>
        </p:nvSpPr>
        <p:spPr>
          <a:xfrm>
            <a:off x="6204204" y="2423160"/>
            <a:ext cx="50292" cy="2103120"/>
          </a:xfrm>
          <a:prstGeom prst="rect">
            <a:avLst/>
          </a:prstGeom>
          <a:solidFill>
            <a:srgbClr val="F47920"/>
          </a:solidFill>
          <a:ln/>
        </p:spPr>
      </p:sp>
      <p:sp>
        <p:nvSpPr>
          <p:cNvPr id="12" name="Text 10"/>
          <p:cNvSpPr txBox="1"/>
          <p:nvPr/>
        </p:nvSpPr>
        <p:spPr>
          <a:xfrm>
            <a:off x="6460236" y="2606040"/>
            <a:ext cx="4905756" cy="548640"/>
          </a:xfrm>
          <a:prstGeom prst="rect">
            <a:avLst/>
          </a:prstGeom>
          <a:noFill/>
          <a:ln/>
        </p:spPr>
        <p:txBody>
          <a:bodyPr wrap="square" lIns="0" tIns="0" rIns="0" bIns="0" rtlCol="0" anchor="t"/>
          <a:lstStyle/>
          <a:p>
            <a:pPr indent="0" marL="0">
              <a:buNone/>
            </a:pPr>
            <a:r>
              <a:rPr lang="en-US" sz="1400" b="1" dirty="0">
                <a:solidFill>
                  <a:srgbClr val="1B2838"/>
                </a:solidFill>
                <a:latin typeface="Georgia" pitchFamily="34" charset="0"/>
                <a:ea typeface="Georgia" pitchFamily="34" charset="-122"/>
                <a:cs typeface="Georgia" pitchFamily="34" charset="-120"/>
              </a:rPr>
              <a:t>TO AMPLIFY A PERSON</a:t>
            </a:r>
            <a:endParaRPr lang="en-US" sz="1400" dirty="0"/>
          </a:p>
        </p:txBody>
      </p:sp>
      <p:sp>
        <p:nvSpPr>
          <p:cNvPr id="13" name="Text 11"/>
          <p:cNvSpPr txBox="1"/>
          <p:nvPr/>
        </p:nvSpPr>
        <p:spPr>
          <a:xfrm>
            <a:off x="6460236" y="3172968"/>
            <a:ext cx="4905756" cy="1143000"/>
          </a:xfrm>
          <a:prstGeom prst="rect">
            <a:avLst/>
          </a:prstGeom>
          <a:noFill/>
          <a:ln/>
        </p:spPr>
        <p:txBody>
          <a:bodyPr wrap="square" lIns="0" tIns="0" rIns="0" bIns="0" rtlCol="0" anchor="t"/>
          <a:lstStyle/>
          <a:p>
            <a:pPr indent="0" marL="0">
              <a:lnSpc>
                <a:spcPct val="122000"/>
              </a:lnSpc>
              <a:buNone/>
            </a:pPr>
            <a:r>
              <a:rPr lang="en-US" sz="1250" dirty="0">
                <a:solidFill>
                  <a:srgbClr val="5B6A7D"/>
                </a:solidFill>
                <a:latin typeface="Trebuchet MS" pitchFamily="34" charset="0"/>
                <a:ea typeface="Trebuchet MS" pitchFamily="34" charset="-122"/>
                <a:cs typeface="Trebuchet MS" pitchFamily="34" charset="-120"/>
              </a:rPr>
              <a:t>You do not have to reproduce anything. You find the one place the person is actually stuck, and widen that. Everything else is left alone, because the person is still there doing it.</a:t>
            </a:r>
            <a:endParaRPr lang="en-US" sz="1250" dirty="0"/>
          </a:p>
        </p:txBody>
      </p:sp>
      <p:sp>
        <p:nvSpPr>
          <p:cNvPr id="14" name="Text 12"/>
          <p:cNvSpPr txBox="1"/>
          <p:nvPr/>
        </p:nvSpPr>
        <p:spPr>
          <a:xfrm>
            <a:off x="621792" y="4846320"/>
            <a:ext cx="10945368" cy="731520"/>
          </a:xfrm>
          <a:prstGeom prst="rect">
            <a:avLst/>
          </a:prstGeom>
          <a:noFill/>
          <a:ln/>
        </p:spPr>
        <p:txBody>
          <a:bodyPr wrap="square" lIns="0" tIns="0" rIns="0" bIns="0" rtlCol="0" anchor="t"/>
          <a:lstStyle/>
          <a:p>
            <a:pPr indent="0" marL="0">
              <a:lnSpc>
                <a:spcPct val="125000"/>
              </a:lnSpc>
              <a:buNone/>
            </a:pPr>
            <a:r>
              <a:rPr lang="en-US" sz="1500" dirty="0">
                <a:solidFill>
                  <a:srgbClr val="1B2838"/>
                </a:solidFill>
                <a:latin typeface="Trebuchet MS" pitchFamily="34" charset="0"/>
                <a:ea typeface="Trebuchet MS" pitchFamily="34" charset="-122"/>
                <a:cs typeface="Trebuchet MS" pitchFamily="34" charset="-120"/>
              </a:rPr>
              <a:t>The first is five unsolved problems at once. The second is one problem, and it is the one that was slow anyway.</a:t>
            </a:r>
            <a:endParaRPr lang="en-US" sz="15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621792" y="420624"/>
            <a:ext cx="10945368" cy="274320"/>
          </a:xfrm>
          <a:prstGeom prst="rect">
            <a:avLst/>
          </a:prstGeom>
          <a:noFill/>
          <a:ln/>
        </p:spPr>
        <p:txBody>
          <a:bodyPr wrap="square" lIns="0" tIns="0" rIns="0" bIns="0" rtlCol="0" anchor="ctr"/>
          <a:lstStyle/>
          <a:p>
            <a:pPr indent="0" marL="0">
              <a:buNone/>
            </a:pPr>
            <a:r>
              <a:rPr lang="en-US" sz="1100" b="1" spc="260" kern="0" dirty="0">
                <a:solidFill>
                  <a:srgbClr val="F47920"/>
                </a:solidFill>
                <a:latin typeface="Trebuchet MS" pitchFamily="34" charset="0"/>
                <a:ea typeface="Trebuchet MS" pitchFamily="34" charset="-122"/>
                <a:cs typeface="Trebuchet MS" pitchFamily="34" charset="-120"/>
              </a:rPr>
              <a:t>PART ONE   ·   THE GOAL IS THE PROBLEM   ·   CONTINUED</a:t>
            </a:r>
            <a:endParaRPr lang="en-US" sz="1100" dirty="0"/>
          </a:p>
        </p:txBody>
      </p:sp>
      <p:sp>
        <p:nvSpPr>
          <p:cNvPr id="3" name="Text 1"/>
          <p:cNvSpPr txBox="1"/>
          <p:nvPr/>
        </p:nvSpPr>
        <p:spPr>
          <a:xfrm>
            <a:off x="621792" y="786384"/>
            <a:ext cx="10945368" cy="914400"/>
          </a:xfrm>
          <a:prstGeom prst="rect">
            <a:avLst/>
          </a:prstGeom>
          <a:noFill/>
          <a:ln/>
        </p:spPr>
        <p:txBody>
          <a:bodyPr wrap="square" lIns="0" tIns="0" rIns="0" bIns="0" rtlCol="0" anchor="t"/>
          <a:lstStyle/>
          <a:p>
            <a:pPr indent="0" marL="0">
              <a:buNone/>
            </a:pPr>
            <a:r>
              <a:rPr lang="en-US" sz="3000" b="1" dirty="0">
                <a:solidFill>
                  <a:srgbClr val="1B2838"/>
                </a:solidFill>
                <a:latin typeface="Georgia" pitchFamily="34" charset="0"/>
                <a:ea typeface="Georgia" pitchFamily="34" charset="-122"/>
                <a:cs typeface="Georgia" pitchFamily="34" charset="-120"/>
              </a:rPr>
              <a:t>The same job, two designs</a:t>
            </a:r>
            <a:endParaRPr lang="en-US" sz="3000" dirty="0"/>
          </a:p>
        </p:txBody>
      </p:sp>
      <p:sp>
        <p:nvSpPr>
          <p:cNvPr id="4" name="Text 2"/>
          <p:cNvSpPr txBox="1"/>
          <p:nvPr/>
        </p:nvSpPr>
        <p:spPr>
          <a:xfrm>
            <a:off x="10725912" y="6144768"/>
            <a:ext cx="914400" cy="274320"/>
          </a:xfrm>
          <a:prstGeom prst="rect">
            <a:avLst/>
          </a:prstGeom>
          <a:noFill/>
          <a:ln/>
        </p:spPr>
        <p:txBody>
          <a:bodyPr wrap="square" lIns="0" tIns="0" rIns="0" bIns="0" rtlCol="0" anchor="ctr"/>
          <a:lstStyle/>
          <a:p>
            <a:pPr algn="r" indent="0" marL="0">
              <a:buNone/>
            </a:pPr>
            <a:r>
              <a:rPr lang="en-US" sz="1000" dirty="0">
                <a:solidFill>
                  <a:srgbClr val="5B6A7D"/>
                </a:solidFill>
                <a:latin typeface="Trebuchet MS" pitchFamily="34" charset="0"/>
                <a:ea typeface="Trebuchet MS" pitchFamily="34" charset="-122"/>
                <a:cs typeface="Trebuchet MS" pitchFamily="34" charset="-120"/>
              </a:rPr>
              <a:t>4 / 2</a:t>
            </a:r>
            <a:endParaRPr lang="en-US" sz="1000" dirty="0"/>
          </a:p>
        </p:txBody>
      </p:sp>
      <p:sp>
        <p:nvSpPr>
          <p:cNvPr id="5" name="Text 3"/>
          <p:cNvSpPr txBox="1"/>
          <p:nvPr/>
        </p:nvSpPr>
        <p:spPr>
          <a:xfrm>
            <a:off x="621792" y="1783080"/>
            <a:ext cx="10945368" cy="457200"/>
          </a:xfrm>
          <a:prstGeom prst="rect">
            <a:avLst/>
          </a:prstGeom>
          <a:noFill/>
          <a:ln/>
        </p:spPr>
        <p:txBody>
          <a:bodyPr wrap="square" lIns="0" tIns="0" rIns="0" bIns="0" rtlCol="0" anchor="t"/>
          <a:lstStyle/>
          <a:p>
            <a:pPr indent="0" marL="0">
              <a:lnSpc>
                <a:spcPct val="125000"/>
              </a:lnSpc>
              <a:buNone/>
            </a:pPr>
            <a:r>
              <a:rPr lang="en-US" sz="1500" dirty="0">
                <a:solidFill>
                  <a:srgbClr val="1B2838"/>
                </a:solidFill>
                <a:latin typeface="Trebuchet MS" pitchFamily="34" charset="0"/>
                <a:ea typeface="Trebuchet MS" pitchFamily="34" charset="-122"/>
                <a:cs typeface="Trebuchet MS" pitchFamily="34" charset="-120"/>
              </a:rPr>
              <a:t>The left column is why the hard version is hard. The right column is why the useful version is tractable this year.</a:t>
            </a:r>
            <a:endParaRPr lang="en-US" sz="1500" dirty="0"/>
          </a:p>
        </p:txBody>
      </p:sp>
      <p:sp>
        <p:nvSpPr>
          <p:cNvPr id="6" name="figure-card-1"/>
          <p:cNvSpPr/>
          <p:nvPr/>
        </p:nvSpPr>
        <p:spPr>
          <a:xfrm>
            <a:off x="621792" y="2487168"/>
            <a:ext cx="10945368" cy="3584448"/>
          </a:xfrm>
          <a:prstGeom prst="rect">
            <a:avLst/>
          </a:prstGeom>
          <a:solidFill>
            <a:srgbClr val="FFFFFF"/>
          </a:solidFill>
          <a:ln w="12700">
            <a:solidFill>
              <a:srgbClr val="E3DBD2"/>
            </a:solidFill>
            <a:prstDash val="solid"/>
          </a:ln>
        </p:spPr>
      </p:sp>
      <p:pic>
        <p:nvPicPr>
          <p:cNvPr id="7" name="figure-1" descr="/tmp/claude-0/-home-claude/840a28d2-2874-58f2-bea9-3fe61a55262a/scratchpad/ahideck/fig1.png">    </p:cNvPr>
          <p:cNvPicPr>
            <a:picLocks noChangeAspect="1"/>
          </p:cNvPicPr>
          <p:nvPr/>
        </p:nvPicPr>
        <p:blipFill>
          <a:blip r:embed="rId1"/>
          <a:stretch>
            <a:fillRect/>
          </a:stretch>
        </p:blipFill>
        <p:spPr>
          <a:xfrm>
            <a:off x="2802636" y="2724912"/>
            <a:ext cx="6583680" cy="310896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621792" y="420624"/>
            <a:ext cx="10945368" cy="274320"/>
          </a:xfrm>
          <a:prstGeom prst="rect">
            <a:avLst/>
          </a:prstGeom>
          <a:noFill/>
          <a:ln/>
        </p:spPr>
        <p:txBody>
          <a:bodyPr wrap="square" lIns="0" tIns="0" rIns="0" bIns="0" rtlCol="0" anchor="ctr"/>
          <a:lstStyle/>
          <a:p>
            <a:pPr indent="0" marL="0">
              <a:buNone/>
            </a:pPr>
            <a:r>
              <a:rPr lang="en-US" sz="1100" b="1" spc="260" kern="0" dirty="0">
                <a:solidFill>
                  <a:srgbClr val="F47920"/>
                </a:solidFill>
                <a:latin typeface="Trebuchet MS" pitchFamily="34" charset="0"/>
                <a:ea typeface="Trebuchet MS" pitchFamily="34" charset="-122"/>
                <a:cs typeface="Trebuchet MS" pitchFamily="34" charset="-120"/>
              </a:rPr>
              <a:t>PART ONE   ·   THE GOAL IS THE PROBLEM</a:t>
            </a:r>
            <a:endParaRPr lang="en-US" sz="1100" dirty="0"/>
          </a:p>
        </p:txBody>
      </p:sp>
      <p:sp>
        <p:nvSpPr>
          <p:cNvPr id="3" name="Text 1"/>
          <p:cNvSpPr txBox="1"/>
          <p:nvPr/>
        </p:nvSpPr>
        <p:spPr>
          <a:xfrm>
            <a:off x="621792" y="786384"/>
            <a:ext cx="10945368" cy="914400"/>
          </a:xfrm>
          <a:prstGeom prst="rect">
            <a:avLst/>
          </a:prstGeom>
          <a:noFill/>
          <a:ln/>
        </p:spPr>
        <p:txBody>
          <a:bodyPr wrap="square" lIns="0" tIns="0" rIns="0" bIns="0" rtlCol="0" anchor="t"/>
          <a:lstStyle/>
          <a:p>
            <a:pPr indent="0" marL="0">
              <a:buNone/>
            </a:pPr>
            <a:r>
              <a:rPr lang="en-US" sz="3000" b="1" dirty="0">
                <a:solidFill>
                  <a:srgbClr val="1B2838"/>
                </a:solidFill>
                <a:latin typeface="Georgia" pitchFamily="34" charset="0"/>
                <a:ea typeface="Georgia" pitchFamily="34" charset="-122"/>
                <a:cs typeface="Georgia" pitchFamily="34" charset="-120"/>
              </a:rPr>
              <a:t>Glasses do not see for you</a:t>
            </a:r>
            <a:endParaRPr lang="en-US" sz="3000" dirty="0"/>
          </a:p>
        </p:txBody>
      </p:sp>
      <p:sp>
        <p:nvSpPr>
          <p:cNvPr id="4" name="Text 2"/>
          <p:cNvSpPr txBox="1"/>
          <p:nvPr/>
        </p:nvSpPr>
        <p:spPr>
          <a:xfrm>
            <a:off x="10725912" y="6144768"/>
            <a:ext cx="914400" cy="274320"/>
          </a:xfrm>
          <a:prstGeom prst="rect">
            <a:avLst/>
          </a:prstGeom>
          <a:noFill/>
          <a:ln/>
        </p:spPr>
        <p:txBody>
          <a:bodyPr wrap="square" lIns="0" tIns="0" rIns="0" bIns="0" rtlCol="0" anchor="ctr"/>
          <a:lstStyle/>
          <a:p>
            <a:pPr algn="r" indent="0" marL="0">
              <a:buNone/>
            </a:pPr>
            <a:r>
              <a:rPr lang="en-US" sz="1000" dirty="0">
                <a:solidFill>
                  <a:srgbClr val="5B6A7D"/>
                </a:solidFill>
                <a:latin typeface="Trebuchet MS" pitchFamily="34" charset="0"/>
                <a:ea typeface="Trebuchet MS" pitchFamily="34" charset="-122"/>
                <a:cs typeface="Trebuchet MS" pitchFamily="34" charset="-120"/>
              </a:rPr>
              <a:t>5</a:t>
            </a:r>
            <a:endParaRPr lang="en-US" sz="1000" dirty="0"/>
          </a:p>
        </p:txBody>
      </p:sp>
      <p:sp>
        <p:nvSpPr>
          <p:cNvPr id="5" name="Text 3"/>
          <p:cNvSpPr txBox="1"/>
          <p:nvPr/>
        </p:nvSpPr>
        <p:spPr>
          <a:xfrm>
            <a:off x="621792" y="1783080"/>
            <a:ext cx="10945368" cy="685800"/>
          </a:xfrm>
          <a:prstGeom prst="rect">
            <a:avLst/>
          </a:prstGeom>
          <a:noFill/>
          <a:ln/>
        </p:spPr>
        <p:txBody>
          <a:bodyPr wrap="square" lIns="0" tIns="0" rIns="0" bIns="0" rtlCol="0" anchor="t"/>
          <a:lstStyle/>
          <a:p>
            <a:pPr indent="0" marL="0">
              <a:lnSpc>
                <a:spcPct val="125000"/>
              </a:lnSpc>
              <a:buNone/>
            </a:pPr>
            <a:r>
              <a:rPr lang="en-US" sz="1500" dirty="0">
                <a:solidFill>
                  <a:srgbClr val="1B2838"/>
                </a:solidFill>
                <a:latin typeface="Trebuchet MS" pitchFamily="34" charset="0"/>
                <a:ea typeface="Trebuchet MS" pitchFamily="34" charset="-122"/>
                <a:cs typeface="Trebuchet MS" pitchFamily="34" charset="-120"/>
              </a:rPr>
              <a:t>Every tool that has genuinely extended what people can do works this way, and none of them works the other way.</a:t>
            </a:r>
            <a:endParaRPr lang="en-US" sz="1500" dirty="0"/>
          </a:p>
        </p:txBody>
      </p:sp>
      <p:sp>
        <p:nvSpPr>
          <p:cNvPr id="6" name="card-1"/>
          <p:cNvSpPr/>
          <p:nvPr/>
        </p:nvSpPr>
        <p:spPr>
          <a:xfrm>
            <a:off x="621792" y="2651760"/>
            <a:ext cx="3502152" cy="2194560"/>
          </a:xfrm>
          <a:prstGeom prst="rect">
            <a:avLst/>
          </a:prstGeom>
          <a:solidFill>
            <a:srgbClr val="FFFFFF"/>
          </a:solidFill>
          <a:ln w="12700">
            <a:solidFill>
              <a:srgbClr val="E3DBD2"/>
            </a:solidFill>
            <a:prstDash val="solid"/>
          </a:ln>
        </p:spPr>
      </p:sp>
      <p:sp>
        <p:nvSpPr>
          <p:cNvPr id="7" name="card-edge-1"/>
          <p:cNvSpPr/>
          <p:nvPr/>
        </p:nvSpPr>
        <p:spPr>
          <a:xfrm>
            <a:off x="621792" y="2651760"/>
            <a:ext cx="50292" cy="2194560"/>
          </a:xfrm>
          <a:prstGeom prst="rect">
            <a:avLst/>
          </a:prstGeom>
          <a:solidFill>
            <a:srgbClr val="F47920"/>
          </a:solidFill>
          <a:ln/>
        </p:spPr>
      </p:sp>
      <p:sp>
        <p:nvSpPr>
          <p:cNvPr id="8" name="Text 6"/>
          <p:cNvSpPr txBox="1"/>
          <p:nvPr/>
        </p:nvSpPr>
        <p:spPr>
          <a:xfrm>
            <a:off x="877824" y="2834640"/>
            <a:ext cx="3044952" cy="548640"/>
          </a:xfrm>
          <a:prstGeom prst="rect">
            <a:avLst/>
          </a:prstGeom>
          <a:noFill/>
          <a:ln/>
        </p:spPr>
        <p:txBody>
          <a:bodyPr wrap="square" lIns="0" tIns="0" rIns="0" bIns="0" rtlCol="0" anchor="t"/>
          <a:lstStyle/>
          <a:p>
            <a:pPr indent="0" marL="0">
              <a:buNone/>
            </a:pPr>
            <a:r>
              <a:rPr lang="en-US" sz="1400" b="1" dirty="0">
                <a:solidFill>
                  <a:srgbClr val="1B2838"/>
                </a:solidFill>
                <a:latin typeface="Georgia" pitchFamily="34" charset="0"/>
                <a:ea typeface="Georgia" pitchFamily="34" charset="-122"/>
                <a:cs typeface="Georgia" pitchFamily="34" charset="-120"/>
              </a:rPr>
              <a:t>GLASSES</a:t>
            </a:r>
            <a:endParaRPr lang="en-US" sz="1400" dirty="0"/>
          </a:p>
        </p:txBody>
      </p:sp>
      <p:sp>
        <p:nvSpPr>
          <p:cNvPr id="9" name="Text 7"/>
          <p:cNvSpPr txBox="1"/>
          <p:nvPr/>
        </p:nvSpPr>
        <p:spPr>
          <a:xfrm>
            <a:off x="877824" y="3401568"/>
            <a:ext cx="3044952" cy="1234440"/>
          </a:xfrm>
          <a:prstGeom prst="rect">
            <a:avLst/>
          </a:prstGeom>
          <a:noFill/>
          <a:ln/>
        </p:spPr>
        <p:txBody>
          <a:bodyPr wrap="square" lIns="0" tIns="0" rIns="0" bIns="0" rtlCol="0" anchor="t"/>
          <a:lstStyle/>
          <a:p>
            <a:pPr indent="0" marL="0">
              <a:lnSpc>
                <a:spcPct val="122000"/>
              </a:lnSpc>
              <a:buNone/>
            </a:pPr>
            <a:r>
              <a:rPr lang="en-US" sz="1250" dirty="0">
                <a:solidFill>
                  <a:srgbClr val="5B6A7D"/>
                </a:solidFill>
                <a:latin typeface="Trebuchet MS" pitchFamily="34" charset="0"/>
                <a:ea typeface="Trebuchet MS" pitchFamily="34" charset="-122"/>
                <a:cs typeface="Trebuchet MS" pitchFamily="34" charset="-120"/>
              </a:rPr>
              <a:t>Do not see on your behalf. They fix one specific failure in one specific part of seeing, and leave the rest of your eye alone.</a:t>
            </a:r>
            <a:endParaRPr lang="en-US" sz="1250" dirty="0"/>
          </a:p>
        </p:txBody>
      </p:sp>
      <p:sp>
        <p:nvSpPr>
          <p:cNvPr id="10" name="card-2"/>
          <p:cNvSpPr/>
          <p:nvPr/>
        </p:nvSpPr>
        <p:spPr>
          <a:xfrm>
            <a:off x="4343400" y="2651760"/>
            <a:ext cx="3502152" cy="2194560"/>
          </a:xfrm>
          <a:prstGeom prst="rect">
            <a:avLst/>
          </a:prstGeom>
          <a:solidFill>
            <a:srgbClr val="FFFFFF"/>
          </a:solidFill>
          <a:ln w="12700">
            <a:solidFill>
              <a:srgbClr val="E3DBD2"/>
            </a:solidFill>
            <a:prstDash val="solid"/>
          </a:ln>
        </p:spPr>
      </p:sp>
      <p:sp>
        <p:nvSpPr>
          <p:cNvPr id="11" name="card-edge-2"/>
          <p:cNvSpPr/>
          <p:nvPr/>
        </p:nvSpPr>
        <p:spPr>
          <a:xfrm>
            <a:off x="4343400" y="2651760"/>
            <a:ext cx="50292" cy="2194560"/>
          </a:xfrm>
          <a:prstGeom prst="rect">
            <a:avLst/>
          </a:prstGeom>
          <a:solidFill>
            <a:srgbClr val="F47920"/>
          </a:solidFill>
          <a:ln/>
        </p:spPr>
      </p:sp>
      <p:sp>
        <p:nvSpPr>
          <p:cNvPr id="12" name="Text 10"/>
          <p:cNvSpPr txBox="1"/>
          <p:nvPr/>
        </p:nvSpPr>
        <p:spPr>
          <a:xfrm>
            <a:off x="4599432" y="2834640"/>
            <a:ext cx="3044952" cy="548640"/>
          </a:xfrm>
          <a:prstGeom prst="rect">
            <a:avLst/>
          </a:prstGeom>
          <a:noFill/>
          <a:ln/>
        </p:spPr>
        <p:txBody>
          <a:bodyPr wrap="square" lIns="0" tIns="0" rIns="0" bIns="0" rtlCol="0" anchor="t"/>
          <a:lstStyle/>
          <a:p>
            <a:pPr indent="0" marL="0">
              <a:buNone/>
            </a:pPr>
            <a:r>
              <a:rPr lang="en-US" sz="1400" b="1" dirty="0">
                <a:solidFill>
                  <a:srgbClr val="1B2838"/>
                </a:solidFill>
                <a:latin typeface="Georgia" pitchFamily="34" charset="0"/>
                <a:ea typeface="Georgia" pitchFamily="34" charset="-122"/>
                <a:cs typeface="Georgia" pitchFamily="34" charset="-120"/>
              </a:rPr>
              <a:t>A CALCULATOR</a:t>
            </a:r>
            <a:endParaRPr lang="en-US" sz="1400" dirty="0"/>
          </a:p>
        </p:txBody>
      </p:sp>
      <p:sp>
        <p:nvSpPr>
          <p:cNvPr id="13" name="Text 11"/>
          <p:cNvSpPr txBox="1"/>
          <p:nvPr/>
        </p:nvSpPr>
        <p:spPr>
          <a:xfrm>
            <a:off x="4599432" y="3401568"/>
            <a:ext cx="3044952" cy="1234440"/>
          </a:xfrm>
          <a:prstGeom prst="rect">
            <a:avLst/>
          </a:prstGeom>
          <a:noFill/>
          <a:ln/>
        </p:spPr>
        <p:txBody>
          <a:bodyPr wrap="square" lIns="0" tIns="0" rIns="0" bIns="0" rtlCol="0" anchor="t"/>
          <a:lstStyle/>
          <a:p>
            <a:pPr indent="0" marL="0">
              <a:lnSpc>
                <a:spcPct val="122000"/>
              </a:lnSpc>
              <a:buNone/>
            </a:pPr>
            <a:r>
              <a:rPr lang="en-US" sz="1250" dirty="0">
                <a:solidFill>
                  <a:srgbClr val="5B6A7D"/>
                </a:solidFill>
                <a:latin typeface="Trebuchet MS" pitchFamily="34" charset="0"/>
                <a:ea typeface="Trebuchet MS" pitchFamily="34" charset="-122"/>
                <a:cs typeface="Trebuchet MS" pitchFamily="34" charset="-120"/>
              </a:rPr>
              <a:t>Does not do your mathematics. It removes the arithmetic so you can spend the attention on which sum to do and whether the answer is sensible.</a:t>
            </a:r>
            <a:endParaRPr lang="en-US" sz="1250" dirty="0"/>
          </a:p>
        </p:txBody>
      </p:sp>
      <p:sp>
        <p:nvSpPr>
          <p:cNvPr id="14" name="card-3"/>
          <p:cNvSpPr/>
          <p:nvPr/>
        </p:nvSpPr>
        <p:spPr>
          <a:xfrm>
            <a:off x="8065008" y="2651760"/>
            <a:ext cx="3502152" cy="2194560"/>
          </a:xfrm>
          <a:prstGeom prst="rect">
            <a:avLst/>
          </a:prstGeom>
          <a:solidFill>
            <a:srgbClr val="FFFFFF"/>
          </a:solidFill>
          <a:ln w="12700">
            <a:solidFill>
              <a:srgbClr val="E3DBD2"/>
            </a:solidFill>
            <a:prstDash val="solid"/>
          </a:ln>
        </p:spPr>
      </p:sp>
      <p:sp>
        <p:nvSpPr>
          <p:cNvPr id="15" name="card-edge-3"/>
          <p:cNvSpPr/>
          <p:nvPr/>
        </p:nvSpPr>
        <p:spPr>
          <a:xfrm>
            <a:off x="8065008" y="2651760"/>
            <a:ext cx="50292" cy="2194560"/>
          </a:xfrm>
          <a:prstGeom prst="rect">
            <a:avLst/>
          </a:prstGeom>
          <a:solidFill>
            <a:srgbClr val="F47920"/>
          </a:solidFill>
          <a:ln/>
        </p:spPr>
      </p:sp>
      <p:sp>
        <p:nvSpPr>
          <p:cNvPr id="16" name="Text 14"/>
          <p:cNvSpPr txBox="1"/>
          <p:nvPr/>
        </p:nvSpPr>
        <p:spPr>
          <a:xfrm>
            <a:off x="8321040" y="2834640"/>
            <a:ext cx="3044952" cy="548640"/>
          </a:xfrm>
          <a:prstGeom prst="rect">
            <a:avLst/>
          </a:prstGeom>
          <a:noFill/>
          <a:ln/>
        </p:spPr>
        <p:txBody>
          <a:bodyPr wrap="square" lIns="0" tIns="0" rIns="0" bIns="0" rtlCol="0" anchor="t"/>
          <a:lstStyle/>
          <a:p>
            <a:pPr indent="0" marL="0">
              <a:buNone/>
            </a:pPr>
            <a:r>
              <a:rPr lang="en-US" sz="1400" b="1" dirty="0">
                <a:solidFill>
                  <a:srgbClr val="1B2838"/>
                </a:solidFill>
                <a:latin typeface="Georgia" pitchFamily="34" charset="0"/>
                <a:ea typeface="Georgia" pitchFamily="34" charset="-122"/>
                <a:cs typeface="Georgia" pitchFamily="34" charset="-120"/>
              </a:rPr>
              <a:t>A WHEEL</a:t>
            </a:r>
            <a:endParaRPr lang="en-US" sz="1400" dirty="0"/>
          </a:p>
        </p:txBody>
      </p:sp>
      <p:sp>
        <p:nvSpPr>
          <p:cNvPr id="17" name="Text 15"/>
          <p:cNvSpPr txBox="1"/>
          <p:nvPr/>
        </p:nvSpPr>
        <p:spPr>
          <a:xfrm>
            <a:off x="8321040" y="3401568"/>
            <a:ext cx="3044952" cy="1234440"/>
          </a:xfrm>
          <a:prstGeom prst="rect">
            <a:avLst/>
          </a:prstGeom>
          <a:noFill/>
          <a:ln/>
        </p:spPr>
        <p:txBody>
          <a:bodyPr wrap="square" lIns="0" tIns="0" rIns="0" bIns="0" rtlCol="0" anchor="t"/>
          <a:lstStyle/>
          <a:p>
            <a:pPr indent="0" marL="0">
              <a:lnSpc>
                <a:spcPct val="122000"/>
              </a:lnSpc>
              <a:buNone/>
            </a:pPr>
            <a:r>
              <a:rPr lang="en-US" sz="1250" dirty="0">
                <a:solidFill>
                  <a:srgbClr val="5B6A7D"/>
                </a:solidFill>
                <a:latin typeface="Trebuchet MS" pitchFamily="34" charset="0"/>
                <a:ea typeface="Trebuchet MS" pitchFamily="34" charset="-122"/>
                <a:cs typeface="Trebuchet MS" pitchFamily="34" charset="-120"/>
              </a:rPr>
              <a:t>Does not travel for you. It changes the cost of a step so that a journey that was impossible becomes ordinary.</a:t>
            </a:r>
            <a:endParaRPr lang="en-US" sz="1250" dirty="0"/>
          </a:p>
        </p:txBody>
      </p:sp>
      <p:sp>
        <p:nvSpPr>
          <p:cNvPr id="18" name="Text 16"/>
          <p:cNvSpPr txBox="1"/>
          <p:nvPr/>
        </p:nvSpPr>
        <p:spPr>
          <a:xfrm>
            <a:off x="621792" y="5074920"/>
            <a:ext cx="10945368" cy="731520"/>
          </a:xfrm>
          <a:prstGeom prst="rect">
            <a:avLst/>
          </a:prstGeom>
          <a:noFill/>
          <a:ln/>
        </p:spPr>
        <p:txBody>
          <a:bodyPr wrap="square" lIns="0" tIns="0" rIns="0" bIns="0" rtlCol="0" anchor="t"/>
          <a:lstStyle/>
          <a:p>
            <a:pPr indent="0" marL="0">
              <a:lnSpc>
                <a:spcPct val="125000"/>
              </a:lnSpc>
              <a:buNone/>
            </a:pPr>
            <a:r>
              <a:rPr lang="en-US" sz="1500" dirty="0">
                <a:solidFill>
                  <a:srgbClr val="1B2838"/>
                </a:solidFill>
                <a:latin typeface="Trebuchet MS" pitchFamily="34" charset="0"/>
                <a:ea typeface="Trebuchet MS" pitchFamily="34" charset="-122"/>
                <a:cs typeface="Trebuchet MS" pitchFamily="34" charset="-120"/>
              </a:rPr>
              <a:t>Not one of these had to reproduce the thing it helped. That is not a coincidence, it is the reason they worked.</a:t>
            </a:r>
            <a:endParaRPr lang="en-US" sz="15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621792" y="420624"/>
            <a:ext cx="10945368" cy="274320"/>
          </a:xfrm>
          <a:prstGeom prst="rect">
            <a:avLst/>
          </a:prstGeom>
          <a:noFill/>
          <a:ln/>
        </p:spPr>
        <p:txBody>
          <a:bodyPr wrap="square" lIns="0" tIns="0" rIns="0" bIns="0" rtlCol="0" anchor="ctr"/>
          <a:lstStyle/>
          <a:p>
            <a:pPr indent="0" marL="0">
              <a:buNone/>
            </a:pPr>
            <a:r>
              <a:rPr lang="en-US" sz="1100" b="1" spc="260" kern="0" dirty="0">
                <a:solidFill>
                  <a:srgbClr val="F47920"/>
                </a:solidFill>
                <a:latin typeface="Trebuchet MS" pitchFamily="34" charset="0"/>
                <a:ea typeface="Trebuchet MS" pitchFamily="34" charset="-122"/>
                <a:cs typeface="Trebuchet MS" pitchFamily="34" charset="-120"/>
              </a:rPr>
              <a:t>PART ONE   ·   THE GOAL IS THE PROBLEM</a:t>
            </a:r>
            <a:endParaRPr lang="en-US" sz="1100" dirty="0"/>
          </a:p>
        </p:txBody>
      </p:sp>
      <p:sp>
        <p:nvSpPr>
          <p:cNvPr id="3" name="Text 1"/>
          <p:cNvSpPr txBox="1"/>
          <p:nvPr/>
        </p:nvSpPr>
        <p:spPr>
          <a:xfrm>
            <a:off x="621792" y="786384"/>
            <a:ext cx="10945368" cy="914400"/>
          </a:xfrm>
          <a:prstGeom prst="rect">
            <a:avLst/>
          </a:prstGeom>
          <a:noFill/>
          <a:ln/>
        </p:spPr>
        <p:txBody>
          <a:bodyPr wrap="square" lIns="0" tIns="0" rIns="0" bIns="0" rtlCol="0" anchor="t"/>
          <a:lstStyle/>
          <a:p>
            <a:pPr indent="0" marL="0">
              <a:buNone/>
            </a:pPr>
            <a:r>
              <a:rPr lang="en-US" sz="3000" b="1" dirty="0">
                <a:solidFill>
                  <a:srgbClr val="FFFFFF"/>
                </a:solidFill>
                <a:latin typeface="Georgia" pitchFamily="34" charset="0"/>
                <a:ea typeface="Georgia" pitchFamily="34" charset="-122"/>
                <a:cs typeface="Georgia" pitchFamily="34" charset="-120"/>
              </a:rPr>
              <a:t>So what is the bottleneck?</a:t>
            </a:r>
            <a:endParaRPr lang="en-US" sz="3000" dirty="0"/>
          </a:p>
        </p:txBody>
      </p:sp>
      <p:sp>
        <p:nvSpPr>
          <p:cNvPr id="4" name="Text 2"/>
          <p:cNvSpPr txBox="1"/>
          <p:nvPr/>
        </p:nvSpPr>
        <p:spPr>
          <a:xfrm>
            <a:off x="10725912" y="6144768"/>
            <a:ext cx="914400" cy="274320"/>
          </a:xfrm>
          <a:prstGeom prst="rect">
            <a:avLst/>
          </a:prstGeom>
          <a:noFill/>
          <a:ln/>
        </p:spPr>
        <p:txBody>
          <a:bodyPr wrap="square" lIns="0" tIns="0" rIns="0" bIns="0" rtlCol="0" anchor="ctr"/>
          <a:lstStyle/>
          <a:p>
            <a:pPr algn="r" indent="0" marL="0">
              <a:buNone/>
            </a:pPr>
            <a:r>
              <a:rPr lang="en-US" sz="1000" dirty="0">
                <a:solidFill>
                  <a:srgbClr val="8496A8"/>
                </a:solidFill>
                <a:latin typeface="Trebuchet MS" pitchFamily="34" charset="0"/>
                <a:ea typeface="Trebuchet MS" pitchFamily="34" charset="-122"/>
                <a:cs typeface="Trebuchet MS" pitchFamily="34" charset="-120"/>
              </a:rPr>
              <a:t>6</a:t>
            </a:r>
            <a:endParaRPr lang="en-US" sz="1000" dirty="0"/>
          </a:p>
        </p:txBody>
      </p:sp>
      <p:sp>
        <p:nvSpPr>
          <p:cNvPr id="5" name="Text 3"/>
          <p:cNvSpPr txBox="1"/>
          <p:nvPr/>
        </p:nvSpPr>
        <p:spPr>
          <a:xfrm>
            <a:off x="621792" y="1783080"/>
            <a:ext cx="10945368" cy="822960"/>
          </a:xfrm>
          <a:prstGeom prst="rect">
            <a:avLst/>
          </a:prstGeom>
          <a:noFill/>
          <a:ln/>
        </p:spPr>
        <p:txBody>
          <a:bodyPr wrap="square" lIns="0" tIns="0" rIns="0" bIns="0" rtlCol="0" anchor="t"/>
          <a:lstStyle/>
          <a:p>
            <a:pPr indent="0" marL="0">
              <a:lnSpc>
                <a:spcPct val="125000"/>
              </a:lnSpc>
              <a:buNone/>
            </a:pPr>
            <a:r>
              <a:rPr lang="en-US" sz="1500" dirty="0">
                <a:solidFill>
                  <a:srgbClr val="B9C4D0"/>
                </a:solidFill>
                <a:latin typeface="Trebuchet MS" pitchFamily="34" charset="0"/>
                <a:ea typeface="Trebuchet MS" pitchFamily="34" charset="-122"/>
                <a:cs typeface="Trebuchet MS" pitchFamily="34" charset="-120"/>
              </a:rPr>
              <a:t>If the design question is which single thing to widen, then it matters a great deal what is actually narrow. And the thing in short supply is not intelligence.</a:t>
            </a:r>
            <a:endParaRPr lang="en-US" sz="1500" dirty="0"/>
          </a:p>
        </p:txBody>
      </p:sp>
      <p:sp>
        <p:nvSpPr>
          <p:cNvPr id="6" name="accent-edge"/>
          <p:cNvSpPr/>
          <p:nvPr/>
        </p:nvSpPr>
        <p:spPr>
          <a:xfrm>
            <a:off x="621792" y="2834640"/>
            <a:ext cx="64008" cy="1554480"/>
          </a:xfrm>
          <a:prstGeom prst="rect">
            <a:avLst/>
          </a:prstGeom>
          <a:solidFill>
            <a:srgbClr val="F47920"/>
          </a:solidFill>
          <a:ln/>
        </p:spPr>
      </p:sp>
      <p:sp>
        <p:nvSpPr>
          <p:cNvPr id="7" name="Text 5"/>
          <p:cNvSpPr txBox="1"/>
          <p:nvPr/>
        </p:nvSpPr>
        <p:spPr>
          <a:xfrm>
            <a:off x="1033272" y="2834640"/>
            <a:ext cx="10058400" cy="1554480"/>
          </a:xfrm>
          <a:prstGeom prst="rect">
            <a:avLst/>
          </a:prstGeom>
          <a:noFill/>
          <a:ln/>
        </p:spPr>
        <p:txBody>
          <a:bodyPr wrap="square" lIns="0" tIns="0" rIns="0" bIns="0" rtlCol="0" anchor="ctr"/>
          <a:lstStyle/>
          <a:p>
            <a:pPr indent="0" marL="0">
              <a:lnSpc>
                <a:spcPct val="125000"/>
              </a:lnSpc>
              <a:buNone/>
            </a:pPr>
            <a:r>
              <a:rPr lang="en-US" sz="2500" dirty="0">
                <a:solidFill>
                  <a:srgbClr val="FFFFFF"/>
                </a:solidFill>
                <a:latin typeface="Georgia" pitchFamily="34" charset="0"/>
                <a:ea typeface="Georgia" pitchFamily="34" charset="-122"/>
                <a:cs typeface="Georgia" pitchFamily="34" charset="-120"/>
              </a:rPr>
              <a:t>It is attention. There is more worth reading than anybody can read, more worth checking than anybody can check, and no amount of raw capability on the machine’s side adds a single hour to the person’s day.</a:t>
            </a:r>
            <a:endParaRPr lang="en-US" sz="2500" dirty="0"/>
          </a:p>
        </p:txBody>
      </p:sp>
      <p:sp>
        <p:nvSpPr>
          <p:cNvPr id="8" name="Text 6"/>
          <p:cNvSpPr txBox="1"/>
          <p:nvPr/>
        </p:nvSpPr>
        <p:spPr>
          <a:xfrm>
            <a:off x="621792" y="4754880"/>
            <a:ext cx="10945368" cy="914400"/>
          </a:xfrm>
          <a:prstGeom prst="rect">
            <a:avLst/>
          </a:prstGeom>
          <a:noFill/>
          <a:ln/>
        </p:spPr>
        <p:txBody>
          <a:bodyPr wrap="square" lIns="0" tIns="0" rIns="0" bIns="0" rtlCol="0" anchor="t"/>
          <a:lstStyle/>
          <a:p>
            <a:pPr indent="0" marL="0">
              <a:lnSpc>
                <a:spcPct val="125000"/>
              </a:lnSpc>
              <a:buNone/>
            </a:pPr>
            <a:r>
              <a:rPr lang="en-US" sz="1500" dirty="0">
                <a:solidFill>
                  <a:srgbClr val="B9C4D0"/>
                </a:solidFill>
                <a:latin typeface="Trebuchet MS" pitchFamily="34" charset="0"/>
                <a:ea typeface="Trebuchet MS" pitchFamily="34" charset="-122"/>
                <a:cs typeface="Trebuchet MS" pitchFamily="34" charset="-120"/>
              </a:rPr>
              <a:t>A system designed to produce more output is widening something that was never the constraint. A system designed to make a person’s attention go further is widening the thing that was.</a:t>
            </a:r>
            <a:endParaRPr lang="en-US" sz="15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621792" y="420624"/>
            <a:ext cx="10945368" cy="274320"/>
          </a:xfrm>
          <a:prstGeom prst="rect">
            <a:avLst/>
          </a:prstGeom>
          <a:noFill/>
          <a:ln/>
        </p:spPr>
        <p:txBody>
          <a:bodyPr wrap="square" lIns="0" tIns="0" rIns="0" bIns="0" rtlCol="0" anchor="ctr"/>
          <a:lstStyle/>
          <a:p>
            <a:pPr indent="0" marL="0">
              <a:buNone/>
            </a:pPr>
            <a:r>
              <a:rPr lang="en-US" sz="1100" b="1" spc="260" kern="0" dirty="0">
                <a:solidFill>
                  <a:srgbClr val="F47920"/>
                </a:solidFill>
                <a:latin typeface="Trebuchet MS" pitchFamily="34" charset="0"/>
                <a:ea typeface="Trebuchet MS" pitchFamily="34" charset="-122"/>
                <a:cs typeface="Trebuchet MS" pitchFamily="34" charset="-120"/>
              </a:rPr>
              <a:t>PART TWO   ·   WHAT YOU WOULD BUILD</a:t>
            </a:r>
            <a:endParaRPr lang="en-US" sz="1100" dirty="0"/>
          </a:p>
        </p:txBody>
      </p:sp>
      <p:sp>
        <p:nvSpPr>
          <p:cNvPr id="3" name="Text 1"/>
          <p:cNvSpPr txBox="1"/>
          <p:nvPr/>
        </p:nvSpPr>
        <p:spPr>
          <a:xfrm>
            <a:off x="621792" y="786384"/>
            <a:ext cx="10945368" cy="914400"/>
          </a:xfrm>
          <a:prstGeom prst="rect">
            <a:avLst/>
          </a:prstGeom>
          <a:noFill/>
          <a:ln/>
        </p:spPr>
        <p:txBody>
          <a:bodyPr wrap="square" lIns="0" tIns="0" rIns="0" bIns="0" rtlCol="0" anchor="t"/>
          <a:lstStyle/>
          <a:p>
            <a:pPr indent="0" marL="0">
              <a:buNone/>
            </a:pPr>
            <a:r>
              <a:rPr lang="en-US" sz="3000" b="1" dirty="0">
                <a:solidFill>
                  <a:srgbClr val="1B2838"/>
                </a:solidFill>
                <a:latin typeface="Georgia" pitchFamily="34" charset="0"/>
                <a:ea typeface="Georgia" pitchFamily="34" charset="-122"/>
                <a:cs typeface="Georgia" pitchFamily="34" charset="-120"/>
              </a:rPr>
              <a:t>Five things such a system would do</a:t>
            </a:r>
            <a:endParaRPr lang="en-US" sz="3000" dirty="0"/>
          </a:p>
        </p:txBody>
      </p:sp>
      <p:sp>
        <p:nvSpPr>
          <p:cNvPr id="4" name="Text 2"/>
          <p:cNvSpPr txBox="1"/>
          <p:nvPr/>
        </p:nvSpPr>
        <p:spPr>
          <a:xfrm>
            <a:off x="10725912" y="6144768"/>
            <a:ext cx="914400" cy="274320"/>
          </a:xfrm>
          <a:prstGeom prst="rect">
            <a:avLst/>
          </a:prstGeom>
          <a:noFill/>
          <a:ln/>
        </p:spPr>
        <p:txBody>
          <a:bodyPr wrap="square" lIns="0" tIns="0" rIns="0" bIns="0" rtlCol="0" anchor="ctr"/>
          <a:lstStyle/>
          <a:p>
            <a:pPr algn="r" indent="0" marL="0">
              <a:buNone/>
            </a:pPr>
            <a:r>
              <a:rPr lang="en-US" sz="1000" dirty="0">
                <a:solidFill>
                  <a:srgbClr val="5B6A7D"/>
                </a:solidFill>
                <a:latin typeface="Trebuchet MS" pitchFamily="34" charset="0"/>
                <a:ea typeface="Trebuchet MS" pitchFamily="34" charset="-122"/>
                <a:cs typeface="Trebuchet MS" pitchFamily="34" charset="-120"/>
              </a:rPr>
              <a:t>7</a:t>
            </a:r>
            <a:endParaRPr lang="en-US" sz="1000" dirty="0"/>
          </a:p>
        </p:txBody>
      </p:sp>
      <p:sp>
        <p:nvSpPr>
          <p:cNvPr id="5" name="Text 3"/>
          <p:cNvSpPr txBox="1"/>
          <p:nvPr/>
        </p:nvSpPr>
        <p:spPr>
          <a:xfrm>
            <a:off x="621792" y="1755648"/>
            <a:ext cx="411480" cy="274320"/>
          </a:xfrm>
          <a:prstGeom prst="rect">
            <a:avLst/>
          </a:prstGeom>
          <a:noFill/>
          <a:ln/>
        </p:spPr>
        <p:txBody>
          <a:bodyPr wrap="square" lIns="0" tIns="0" rIns="0" bIns="0" rtlCol="0" anchor="ctr"/>
          <a:lstStyle/>
          <a:p>
            <a:pPr indent="0" marL="0">
              <a:buNone/>
            </a:pPr>
            <a:r>
              <a:rPr lang="en-US" sz="1200" b="1" dirty="0">
                <a:solidFill>
                  <a:srgbClr val="C0490A"/>
                </a:solidFill>
                <a:latin typeface="Trebuchet MS" pitchFamily="34" charset="0"/>
                <a:ea typeface="Trebuchet MS" pitchFamily="34" charset="-122"/>
                <a:cs typeface="Trebuchet MS" pitchFamily="34" charset="-120"/>
              </a:rPr>
              <a:t>01</a:t>
            </a:r>
            <a:endParaRPr lang="en-US" sz="1200" dirty="0"/>
          </a:p>
        </p:txBody>
      </p:sp>
      <p:sp>
        <p:nvSpPr>
          <p:cNvPr id="6" name="Text 4"/>
          <p:cNvSpPr txBox="1"/>
          <p:nvPr/>
        </p:nvSpPr>
        <p:spPr>
          <a:xfrm>
            <a:off x="1124712" y="1755648"/>
            <a:ext cx="10442448" cy="274320"/>
          </a:xfrm>
          <a:prstGeom prst="rect">
            <a:avLst/>
          </a:prstGeom>
          <a:noFill/>
          <a:ln/>
        </p:spPr>
        <p:txBody>
          <a:bodyPr wrap="square" lIns="0" tIns="0" rIns="0" bIns="0" rtlCol="0" anchor="ctr"/>
          <a:lstStyle/>
          <a:p>
            <a:pPr indent="0" marL="0">
              <a:buNone/>
            </a:pPr>
            <a:r>
              <a:rPr lang="en-US" sz="1500" b="1" dirty="0">
                <a:solidFill>
                  <a:srgbClr val="1B2838"/>
                </a:solidFill>
                <a:latin typeface="Georgia" pitchFamily="34" charset="0"/>
                <a:ea typeface="Georgia" pitchFamily="34" charset="-122"/>
                <a:cs typeface="Georgia" pitchFamily="34" charset="-120"/>
              </a:rPr>
              <a:t>Built around the work, not the model.</a:t>
            </a:r>
            <a:endParaRPr lang="en-US" sz="1500" dirty="0"/>
          </a:p>
        </p:txBody>
      </p:sp>
      <p:sp>
        <p:nvSpPr>
          <p:cNvPr id="7" name="Text 5"/>
          <p:cNvSpPr txBox="1"/>
          <p:nvPr/>
        </p:nvSpPr>
        <p:spPr>
          <a:xfrm>
            <a:off x="1124712" y="1975104"/>
            <a:ext cx="10442448" cy="566928"/>
          </a:xfrm>
          <a:prstGeom prst="rect">
            <a:avLst/>
          </a:prstGeom>
          <a:noFill/>
          <a:ln/>
        </p:spPr>
        <p:txBody>
          <a:bodyPr wrap="square" lIns="0" tIns="0" rIns="0" bIns="0" rtlCol="0" anchor="ctr"/>
          <a:lstStyle/>
          <a:p>
            <a:pPr indent="0" marL="0">
              <a:lnSpc>
                <a:spcPct val="120000"/>
              </a:lnSpc>
              <a:buNone/>
            </a:pPr>
            <a:r>
              <a:rPr lang="en-US" sz="1250" dirty="0">
                <a:solidFill>
                  <a:srgbClr val="5B6A7D"/>
                </a:solidFill>
                <a:latin typeface="Trebuchet MS" pitchFamily="34" charset="0"/>
                <a:ea typeface="Trebuchet MS" pitchFamily="34" charset="-122"/>
                <a:cs typeface="Trebuchet MS" pitchFamily="34" charset="-120"/>
              </a:rPr>
              <a:t>The starting question is what the person is trying to do, not what the system happens to be able to produce.</a:t>
            </a:r>
            <a:endParaRPr lang="en-US" sz="1250" dirty="0"/>
          </a:p>
        </p:txBody>
      </p:sp>
      <p:sp>
        <p:nvSpPr>
          <p:cNvPr id="8" name="Text 6"/>
          <p:cNvSpPr txBox="1"/>
          <p:nvPr/>
        </p:nvSpPr>
        <p:spPr>
          <a:xfrm>
            <a:off x="621792" y="2670048"/>
            <a:ext cx="411480" cy="274320"/>
          </a:xfrm>
          <a:prstGeom prst="rect">
            <a:avLst/>
          </a:prstGeom>
          <a:noFill/>
          <a:ln/>
        </p:spPr>
        <p:txBody>
          <a:bodyPr wrap="square" lIns="0" tIns="0" rIns="0" bIns="0" rtlCol="0" anchor="ctr"/>
          <a:lstStyle/>
          <a:p>
            <a:pPr indent="0" marL="0">
              <a:buNone/>
            </a:pPr>
            <a:r>
              <a:rPr lang="en-US" sz="1200" b="1" dirty="0">
                <a:solidFill>
                  <a:srgbClr val="C0490A"/>
                </a:solidFill>
                <a:latin typeface="Trebuchet MS" pitchFamily="34" charset="0"/>
                <a:ea typeface="Trebuchet MS" pitchFamily="34" charset="-122"/>
                <a:cs typeface="Trebuchet MS" pitchFamily="34" charset="-120"/>
              </a:rPr>
              <a:t>02</a:t>
            </a:r>
            <a:endParaRPr lang="en-US" sz="1200" dirty="0"/>
          </a:p>
        </p:txBody>
      </p:sp>
      <p:sp>
        <p:nvSpPr>
          <p:cNvPr id="9" name="Text 7"/>
          <p:cNvSpPr txBox="1"/>
          <p:nvPr/>
        </p:nvSpPr>
        <p:spPr>
          <a:xfrm>
            <a:off x="1124712" y="2670048"/>
            <a:ext cx="10442448" cy="274320"/>
          </a:xfrm>
          <a:prstGeom prst="rect">
            <a:avLst/>
          </a:prstGeom>
          <a:noFill/>
          <a:ln/>
        </p:spPr>
        <p:txBody>
          <a:bodyPr wrap="square" lIns="0" tIns="0" rIns="0" bIns="0" rtlCol="0" anchor="ctr"/>
          <a:lstStyle/>
          <a:p>
            <a:pPr indent="0" marL="0">
              <a:buNone/>
            </a:pPr>
            <a:r>
              <a:rPr lang="en-US" sz="1500" b="1" dirty="0">
                <a:solidFill>
                  <a:srgbClr val="1B2838"/>
                </a:solidFill>
                <a:latin typeface="Georgia" pitchFamily="34" charset="0"/>
                <a:ea typeface="Georgia" pitchFamily="34" charset="-122"/>
                <a:cs typeface="Georgia" pitchFamily="34" charset="-120"/>
              </a:rPr>
              <a:t>Knows the situation, not just the question.</a:t>
            </a:r>
            <a:endParaRPr lang="en-US" sz="1500" dirty="0"/>
          </a:p>
        </p:txBody>
      </p:sp>
      <p:sp>
        <p:nvSpPr>
          <p:cNvPr id="10" name="Text 8"/>
          <p:cNvSpPr txBox="1"/>
          <p:nvPr/>
        </p:nvSpPr>
        <p:spPr>
          <a:xfrm>
            <a:off x="1124712" y="2889504"/>
            <a:ext cx="10442448" cy="566928"/>
          </a:xfrm>
          <a:prstGeom prst="rect">
            <a:avLst/>
          </a:prstGeom>
          <a:noFill/>
          <a:ln/>
        </p:spPr>
        <p:txBody>
          <a:bodyPr wrap="square" lIns="0" tIns="0" rIns="0" bIns="0" rtlCol="0" anchor="ctr"/>
          <a:lstStyle/>
          <a:p>
            <a:pPr indent="0" marL="0">
              <a:lnSpc>
                <a:spcPct val="120000"/>
              </a:lnSpc>
              <a:buNone/>
            </a:pPr>
            <a:r>
              <a:rPr lang="en-US" sz="1250" dirty="0">
                <a:solidFill>
                  <a:srgbClr val="5B6A7D"/>
                </a:solidFill>
                <a:latin typeface="Trebuchet MS" pitchFamily="34" charset="0"/>
                <a:ea typeface="Trebuchet MS" pitchFamily="34" charset="-122"/>
                <a:cs typeface="Trebuchet MS" pitchFamily="34" charset="-120"/>
              </a:rPr>
              <a:t>What is at stake, how reversible this is, who carries it if it is wrong. A system that cannot tell a draft from a decision should treat everything as a decision.</a:t>
            </a:r>
            <a:endParaRPr lang="en-US" sz="1250" dirty="0"/>
          </a:p>
        </p:txBody>
      </p:sp>
      <p:sp>
        <p:nvSpPr>
          <p:cNvPr id="11" name="Text 9"/>
          <p:cNvSpPr txBox="1"/>
          <p:nvPr/>
        </p:nvSpPr>
        <p:spPr>
          <a:xfrm>
            <a:off x="621792" y="3584448"/>
            <a:ext cx="411480" cy="274320"/>
          </a:xfrm>
          <a:prstGeom prst="rect">
            <a:avLst/>
          </a:prstGeom>
          <a:noFill/>
          <a:ln/>
        </p:spPr>
        <p:txBody>
          <a:bodyPr wrap="square" lIns="0" tIns="0" rIns="0" bIns="0" rtlCol="0" anchor="ctr"/>
          <a:lstStyle/>
          <a:p>
            <a:pPr indent="0" marL="0">
              <a:buNone/>
            </a:pPr>
            <a:r>
              <a:rPr lang="en-US" sz="1200" b="1" dirty="0">
                <a:solidFill>
                  <a:srgbClr val="C0490A"/>
                </a:solidFill>
                <a:latin typeface="Trebuchet MS" pitchFamily="34" charset="0"/>
                <a:ea typeface="Trebuchet MS" pitchFamily="34" charset="-122"/>
                <a:cs typeface="Trebuchet MS" pitchFamily="34" charset="-120"/>
              </a:rPr>
              <a:t>03</a:t>
            </a:r>
            <a:endParaRPr lang="en-US" sz="1200" dirty="0"/>
          </a:p>
        </p:txBody>
      </p:sp>
      <p:sp>
        <p:nvSpPr>
          <p:cNvPr id="12" name="Text 10"/>
          <p:cNvSpPr txBox="1"/>
          <p:nvPr/>
        </p:nvSpPr>
        <p:spPr>
          <a:xfrm>
            <a:off x="1124712" y="3584448"/>
            <a:ext cx="10442448" cy="274320"/>
          </a:xfrm>
          <a:prstGeom prst="rect">
            <a:avLst/>
          </a:prstGeom>
          <a:noFill/>
          <a:ln/>
        </p:spPr>
        <p:txBody>
          <a:bodyPr wrap="square" lIns="0" tIns="0" rIns="0" bIns="0" rtlCol="0" anchor="ctr"/>
          <a:lstStyle/>
          <a:p>
            <a:pPr indent="0" marL="0">
              <a:buNone/>
            </a:pPr>
            <a:r>
              <a:rPr lang="en-US" sz="1500" b="1" dirty="0">
                <a:solidFill>
                  <a:srgbClr val="1B2838"/>
                </a:solidFill>
                <a:latin typeface="Georgia" pitchFamily="34" charset="0"/>
                <a:ea typeface="Georgia" pitchFamily="34" charset="-122"/>
                <a:cs typeface="Georgia" pitchFamily="34" charset="-120"/>
              </a:rPr>
              <a:t>The decision stays with the person, by design.</a:t>
            </a:r>
            <a:endParaRPr lang="en-US" sz="1500" dirty="0"/>
          </a:p>
        </p:txBody>
      </p:sp>
      <p:sp>
        <p:nvSpPr>
          <p:cNvPr id="13" name="Text 11"/>
          <p:cNvSpPr txBox="1"/>
          <p:nvPr/>
        </p:nvSpPr>
        <p:spPr>
          <a:xfrm>
            <a:off x="1124712" y="3803904"/>
            <a:ext cx="10442448" cy="566928"/>
          </a:xfrm>
          <a:prstGeom prst="rect">
            <a:avLst/>
          </a:prstGeom>
          <a:noFill/>
          <a:ln/>
        </p:spPr>
        <p:txBody>
          <a:bodyPr wrap="square" lIns="0" tIns="0" rIns="0" bIns="0" rtlCol="0" anchor="ctr"/>
          <a:lstStyle/>
          <a:p>
            <a:pPr indent="0" marL="0">
              <a:lnSpc>
                <a:spcPct val="120000"/>
              </a:lnSpc>
              <a:buNone/>
            </a:pPr>
            <a:r>
              <a:rPr lang="en-US" sz="1250" dirty="0">
                <a:solidFill>
                  <a:srgbClr val="5B6A7D"/>
                </a:solidFill>
                <a:latin typeface="Trebuchet MS" pitchFamily="34" charset="0"/>
                <a:ea typeface="Trebuchet MS" pitchFamily="34" charset="-122"/>
                <a:cs typeface="Trebuchet MS" pitchFamily="34" charset="-120"/>
              </a:rPr>
              <a:t>Not as a policy that can be turned off under deadline pressure. As a property of how the thing is built.</a:t>
            </a:r>
            <a:endParaRPr lang="en-US" sz="1250" dirty="0"/>
          </a:p>
        </p:txBody>
      </p:sp>
      <p:sp>
        <p:nvSpPr>
          <p:cNvPr id="14" name="Text 12"/>
          <p:cNvSpPr txBox="1"/>
          <p:nvPr/>
        </p:nvSpPr>
        <p:spPr>
          <a:xfrm>
            <a:off x="621792" y="4498848"/>
            <a:ext cx="411480" cy="274320"/>
          </a:xfrm>
          <a:prstGeom prst="rect">
            <a:avLst/>
          </a:prstGeom>
          <a:noFill/>
          <a:ln/>
        </p:spPr>
        <p:txBody>
          <a:bodyPr wrap="square" lIns="0" tIns="0" rIns="0" bIns="0" rtlCol="0" anchor="ctr"/>
          <a:lstStyle/>
          <a:p>
            <a:pPr indent="0" marL="0">
              <a:buNone/>
            </a:pPr>
            <a:r>
              <a:rPr lang="en-US" sz="1200" b="1" dirty="0">
                <a:solidFill>
                  <a:srgbClr val="C0490A"/>
                </a:solidFill>
                <a:latin typeface="Trebuchet MS" pitchFamily="34" charset="0"/>
                <a:ea typeface="Trebuchet MS" pitchFamily="34" charset="-122"/>
                <a:cs typeface="Trebuchet MS" pitchFamily="34" charset="-120"/>
              </a:rPr>
              <a:t>04</a:t>
            </a:r>
            <a:endParaRPr lang="en-US" sz="1200" dirty="0"/>
          </a:p>
        </p:txBody>
      </p:sp>
      <p:sp>
        <p:nvSpPr>
          <p:cNvPr id="15" name="Text 13"/>
          <p:cNvSpPr txBox="1"/>
          <p:nvPr/>
        </p:nvSpPr>
        <p:spPr>
          <a:xfrm>
            <a:off x="1124712" y="4498848"/>
            <a:ext cx="10442448" cy="274320"/>
          </a:xfrm>
          <a:prstGeom prst="rect">
            <a:avLst/>
          </a:prstGeom>
          <a:noFill/>
          <a:ln/>
        </p:spPr>
        <p:txBody>
          <a:bodyPr wrap="square" lIns="0" tIns="0" rIns="0" bIns="0" rtlCol="0" anchor="ctr"/>
          <a:lstStyle/>
          <a:p>
            <a:pPr indent="0" marL="0">
              <a:buNone/>
            </a:pPr>
            <a:r>
              <a:rPr lang="en-US" sz="1500" b="1" dirty="0">
                <a:solidFill>
                  <a:srgbClr val="1B2838"/>
                </a:solidFill>
                <a:latin typeface="Georgia" pitchFamily="34" charset="0"/>
                <a:ea typeface="Georgia" pitchFamily="34" charset="-122"/>
                <a:cs typeface="Georgia" pitchFamily="34" charset="-120"/>
              </a:rPr>
              <a:t>Protects what builds judgement.</a:t>
            </a:r>
            <a:endParaRPr lang="en-US" sz="1500" dirty="0"/>
          </a:p>
        </p:txBody>
      </p:sp>
      <p:sp>
        <p:nvSpPr>
          <p:cNvPr id="16" name="Text 14"/>
          <p:cNvSpPr txBox="1"/>
          <p:nvPr/>
        </p:nvSpPr>
        <p:spPr>
          <a:xfrm>
            <a:off x="1124712" y="4718304"/>
            <a:ext cx="10442448" cy="566928"/>
          </a:xfrm>
          <a:prstGeom prst="rect">
            <a:avLst/>
          </a:prstGeom>
          <a:noFill/>
          <a:ln/>
        </p:spPr>
        <p:txBody>
          <a:bodyPr wrap="square" lIns="0" tIns="0" rIns="0" bIns="0" rtlCol="0" anchor="ctr"/>
          <a:lstStyle/>
          <a:p>
            <a:pPr indent="0" marL="0">
              <a:lnSpc>
                <a:spcPct val="120000"/>
              </a:lnSpc>
              <a:buNone/>
            </a:pPr>
            <a:r>
              <a:rPr lang="en-US" sz="1250" dirty="0">
                <a:solidFill>
                  <a:srgbClr val="5B6A7D"/>
                </a:solidFill>
                <a:latin typeface="Trebuchet MS" pitchFamily="34" charset="0"/>
                <a:ea typeface="Trebuchet MS" pitchFamily="34" charset="-122"/>
                <a:cs typeface="Trebuchet MS" pitchFamily="34" charset="-120"/>
              </a:rPr>
              <a:t>A tool that removes every occasion for the person to be wrong has removed the mechanism that made them worth consulting.</a:t>
            </a:r>
            <a:endParaRPr lang="en-US" sz="1250" dirty="0"/>
          </a:p>
        </p:txBody>
      </p:sp>
      <p:sp>
        <p:nvSpPr>
          <p:cNvPr id="17" name="Text 15"/>
          <p:cNvSpPr txBox="1"/>
          <p:nvPr/>
        </p:nvSpPr>
        <p:spPr>
          <a:xfrm>
            <a:off x="621792" y="5413248"/>
            <a:ext cx="411480" cy="274320"/>
          </a:xfrm>
          <a:prstGeom prst="rect">
            <a:avLst/>
          </a:prstGeom>
          <a:noFill/>
          <a:ln/>
        </p:spPr>
        <p:txBody>
          <a:bodyPr wrap="square" lIns="0" tIns="0" rIns="0" bIns="0" rtlCol="0" anchor="ctr"/>
          <a:lstStyle/>
          <a:p>
            <a:pPr indent="0" marL="0">
              <a:buNone/>
            </a:pPr>
            <a:r>
              <a:rPr lang="en-US" sz="1200" b="1" dirty="0">
                <a:solidFill>
                  <a:srgbClr val="C0490A"/>
                </a:solidFill>
                <a:latin typeface="Trebuchet MS" pitchFamily="34" charset="0"/>
                <a:ea typeface="Trebuchet MS" pitchFamily="34" charset="-122"/>
                <a:cs typeface="Trebuchet MS" pitchFamily="34" charset="-120"/>
              </a:rPr>
              <a:t>05</a:t>
            </a:r>
            <a:endParaRPr lang="en-US" sz="1200" dirty="0"/>
          </a:p>
        </p:txBody>
      </p:sp>
      <p:sp>
        <p:nvSpPr>
          <p:cNvPr id="18" name="Text 16"/>
          <p:cNvSpPr txBox="1"/>
          <p:nvPr/>
        </p:nvSpPr>
        <p:spPr>
          <a:xfrm>
            <a:off x="1124712" y="5413248"/>
            <a:ext cx="10442448" cy="274320"/>
          </a:xfrm>
          <a:prstGeom prst="rect">
            <a:avLst/>
          </a:prstGeom>
          <a:noFill/>
          <a:ln/>
        </p:spPr>
        <p:txBody>
          <a:bodyPr wrap="square" lIns="0" tIns="0" rIns="0" bIns="0" rtlCol="0" anchor="ctr"/>
          <a:lstStyle/>
          <a:p>
            <a:pPr indent="0" marL="0">
              <a:buNone/>
            </a:pPr>
            <a:r>
              <a:rPr lang="en-US" sz="1500" b="1" dirty="0">
                <a:solidFill>
                  <a:srgbClr val="1B2838"/>
                </a:solidFill>
                <a:latin typeface="Georgia" pitchFamily="34" charset="0"/>
                <a:ea typeface="Georgia" pitchFamily="34" charset="-122"/>
                <a:cs typeface="Georgia" pitchFamily="34" charset="-120"/>
              </a:rPr>
              <a:t>Both sides adapt.</a:t>
            </a:r>
            <a:endParaRPr lang="en-US" sz="1500" dirty="0"/>
          </a:p>
        </p:txBody>
      </p:sp>
      <p:sp>
        <p:nvSpPr>
          <p:cNvPr id="19" name="Text 17"/>
          <p:cNvSpPr txBox="1"/>
          <p:nvPr/>
        </p:nvSpPr>
        <p:spPr>
          <a:xfrm>
            <a:off x="1124712" y="5632704"/>
            <a:ext cx="10442448" cy="566928"/>
          </a:xfrm>
          <a:prstGeom prst="rect">
            <a:avLst/>
          </a:prstGeom>
          <a:noFill/>
          <a:ln/>
        </p:spPr>
        <p:txBody>
          <a:bodyPr wrap="square" lIns="0" tIns="0" rIns="0" bIns="0" rtlCol="0" anchor="ctr"/>
          <a:lstStyle/>
          <a:p>
            <a:pPr indent="0" marL="0">
              <a:lnSpc>
                <a:spcPct val="120000"/>
              </a:lnSpc>
              <a:buNone/>
            </a:pPr>
            <a:r>
              <a:rPr lang="en-US" sz="1250" dirty="0">
                <a:solidFill>
                  <a:srgbClr val="5B6A7D"/>
                </a:solidFill>
                <a:latin typeface="Trebuchet MS" pitchFamily="34" charset="0"/>
                <a:ea typeface="Trebuchet MS" pitchFamily="34" charset="-122"/>
                <a:cs typeface="Trebuchet MS" pitchFamily="34" charset="-120"/>
              </a:rPr>
              <a:t>The person learns the tool, which happens anyway. The tool also learns this person, this domain, this set of standing corrections.</a:t>
            </a:r>
            <a:endParaRPr lang="en-US" sz="12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txBox="1"/>
          <p:nvPr/>
        </p:nvSpPr>
        <p:spPr>
          <a:xfrm>
            <a:off x="621792" y="420624"/>
            <a:ext cx="10945368" cy="274320"/>
          </a:xfrm>
          <a:prstGeom prst="rect">
            <a:avLst/>
          </a:prstGeom>
          <a:noFill/>
          <a:ln/>
        </p:spPr>
        <p:txBody>
          <a:bodyPr wrap="square" lIns="0" tIns="0" rIns="0" bIns="0" rtlCol="0" anchor="ctr"/>
          <a:lstStyle/>
          <a:p>
            <a:pPr indent="0" marL="0">
              <a:buNone/>
            </a:pPr>
            <a:r>
              <a:rPr lang="en-US" sz="1100" b="1" spc="260" kern="0" dirty="0">
                <a:solidFill>
                  <a:srgbClr val="F47920"/>
                </a:solidFill>
                <a:latin typeface="Trebuchet MS" pitchFamily="34" charset="0"/>
                <a:ea typeface="Trebuchet MS" pitchFamily="34" charset="-122"/>
                <a:cs typeface="Trebuchet MS" pitchFamily="34" charset="-120"/>
              </a:rPr>
              <a:t>PART TWO   ·   WHAT YOU WOULD BUILD</a:t>
            </a:r>
            <a:endParaRPr lang="en-US" sz="1100" dirty="0"/>
          </a:p>
        </p:txBody>
      </p:sp>
      <p:sp>
        <p:nvSpPr>
          <p:cNvPr id="3" name="Text 1"/>
          <p:cNvSpPr txBox="1"/>
          <p:nvPr/>
        </p:nvSpPr>
        <p:spPr>
          <a:xfrm>
            <a:off x="621792" y="786384"/>
            <a:ext cx="10945368" cy="914400"/>
          </a:xfrm>
          <a:prstGeom prst="rect">
            <a:avLst/>
          </a:prstGeom>
          <a:noFill/>
          <a:ln/>
        </p:spPr>
        <p:txBody>
          <a:bodyPr wrap="square" lIns="0" tIns="0" rIns="0" bIns="0" rtlCol="0" anchor="t"/>
          <a:lstStyle/>
          <a:p>
            <a:pPr indent="0" marL="0">
              <a:buNone/>
            </a:pPr>
            <a:r>
              <a:rPr lang="en-US" sz="3000" b="1" dirty="0">
                <a:solidFill>
                  <a:srgbClr val="1B2838"/>
                </a:solidFill>
                <a:latin typeface="Georgia" pitchFamily="34" charset="0"/>
                <a:ea typeface="Georgia" pitchFamily="34" charset="-122"/>
                <a:cs typeface="Georgia" pitchFamily="34" charset="-120"/>
              </a:rPr>
              <a:t>Four commitments, drawn as one thing</a:t>
            </a:r>
            <a:endParaRPr lang="en-US" sz="3000" dirty="0"/>
          </a:p>
        </p:txBody>
      </p:sp>
      <p:sp>
        <p:nvSpPr>
          <p:cNvPr id="4" name="Text 2"/>
          <p:cNvSpPr txBox="1"/>
          <p:nvPr/>
        </p:nvSpPr>
        <p:spPr>
          <a:xfrm>
            <a:off x="10725912" y="6144768"/>
            <a:ext cx="914400" cy="274320"/>
          </a:xfrm>
          <a:prstGeom prst="rect">
            <a:avLst/>
          </a:prstGeom>
          <a:noFill/>
          <a:ln/>
        </p:spPr>
        <p:txBody>
          <a:bodyPr wrap="square" lIns="0" tIns="0" rIns="0" bIns="0" rtlCol="0" anchor="ctr"/>
          <a:lstStyle/>
          <a:p>
            <a:pPr algn="r" indent="0" marL="0">
              <a:buNone/>
            </a:pPr>
            <a:r>
              <a:rPr lang="en-US" sz="1000" dirty="0">
                <a:solidFill>
                  <a:srgbClr val="5B6A7D"/>
                </a:solidFill>
                <a:latin typeface="Trebuchet MS" pitchFamily="34" charset="0"/>
                <a:ea typeface="Trebuchet MS" pitchFamily="34" charset="-122"/>
                <a:cs typeface="Trebuchet MS" pitchFamily="34" charset="-120"/>
              </a:rPr>
              <a:t>8</a:t>
            </a:r>
            <a:endParaRPr lang="en-US" sz="1000" dirty="0"/>
          </a:p>
        </p:txBody>
      </p:sp>
      <p:sp>
        <p:nvSpPr>
          <p:cNvPr id="5" name="Text 3"/>
          <p:cNvSpPr txBox="1"/>
          <p:nvPr/>
        </p:nvSpPr>
        <p:spPr>
          <a:xfrm>
            <a:off x="621792" y="1783080"/>
            <a:ext cx="10945368" cy="457200"/>
          </a:xfrm>
          <a:prstGeom prst="rect">
            <a:avLst/>
          </a:prstGeom>
          <a:noFill/>
          <a:ln/>
        </p:spPr>
        <p:txBody>
          <a:bodyPr wrap="square" lIns="0" tIns="0" rIns="0" bIns="0" rtlCol="0" anchor="t"/>
          <a:lstStyle/>
          <a:p>
            <a:pPr indent="0" marL="0">
              <a:lnSpc>
                <a:spcPct val="125000"/>
              </a:lnSpc>
              <a:buNone/>
            </a:pPr>
            <a:r>
              <a:rPr lang="en-US" sz="1500" dirty="0">
                <a:solidFill>
                  <a:srgbClr val="1B2838"/>
                </a:solidFill>
                <a:latin typeface="Trebuchet MS" pitchFamily="34" charset="0"/>
                <a:ea typeface="Trebuchet MS" pitchFamily="34" charset="-122"/>
                <a:cs typeface="Trebuchet MS" pitchFamily="34" charset="-120"/>
              </a:rPr>
              <a:t>Those five are a stance. These four are what you would have to put in the architecture, and they are one loop.</a:t>
            </a:r>
            <a:endParaRPr lang="en-US" sz="1500" dirty="0"/>
          </a:p>
        </p:txBody>
      </p:sp>
      <p:sp>
        <p:nvSpPr>
          <p:cNvPr id="6" name="figure-card-2"/>
          <p:cNvSpPr/>
          <p:nvPr/>
        </p:nvSpPr>
        <p:spPr>
          <a:xfrm>
            <a:off x="621792" y="2487168"/>
            <a:ext cx="10945368" cy="3584448"/>
          </a:xfrm>
          <a:prstGeom prst="rect">
            <a:avLst/>
          </a:prstGeom>
          <a:solidFill>
            <a:srgbClr val="FFFFFF"/>
          </a:solidFill>
          <a:ln w="12700">
            <a:solidFill>
              <a:srgbClr val="E3DBD2"/>
            </a:solidFill>
            <a:prstDash val="solid"/>
          </a:ln>
        </p:spPr>
      </p:sp>
      <p:pic>
        <p:nvPicPr>
          <p:cNvPr id="7" name="figure-2" descr="/tmp/claude-0/-home-claude/840a28d2-2874-58f2-bea9-3fe61a55262a/scratchpad/ahideck/fig2.png">    </p:cNvPr>
          <p:cNvPicPr>
            <a:picLocks noChangeAspect="1"/>
          </p:cNvPicPr>
          <p:nvPr/>
        </p:nvPicPr>
        <p:blipFill>
          <a:blip r:embed="rId1"/>
          <a:stretch>
            <a:fillRect/>
          </a:stretch>
        </p:blipFill>
        <p:spPr>
          <a:xfrm>
            <a:off x="2596896" y="2724912"/>
            <a:ext cx="6995160" cy="310896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txBox="1"/>
          <p:nvPr/>
        </p:nvSpPr>
        <p:spPr>
          <a:xfrm>
            <a:off x="621792" y="420624"/>
            <a:ext cx="10945368" cy="274320"/>
          </a:xfrm>
          <a:prstGeom prst="rect">
            <a:avLst/>
          </a:prstGeom>
          <a:noFill/>
          <a:ln/>
        </p:spPr>
        <p:txBody>
          <a:bodyPr wrap="square" lIns="0" tIns="0" rIns="0" bIns="0" rtlCol="0" anchor="ctr"/>
          <a:lstStyle/>
          <a:p>
            <a:pPr indent="0" marL="0">
              <a:buNone/>
            </a:pPr>
            <a:r>
              <a:rPr lang="en-US" sz="1100" b="1" spc="260" kern="0" dirty="0">
                <a:solidFill>
                  <a:srgbClr val="F47920"/>
                </a:solidFill>
                <a:latin typeface="Trebuchet MS" pitchFamily="34" charset="0"/>
                <a:ea typeface="Trebuchet MS" pitchFamily="34" charset="-122"/>
                <a:cs typeface="Trebuchet MS" pitchFamily="34" charset="-120"/>
              </a:rPr>
              <a:t>PART TWO   ·   WHAT YOU WOULD BUILD</a:t>
            </a:r>
            <a:endParaRPr lang="en-US" sz="1100" dirty="0"/>
          </a:p>
        </p:txBody>
      </p:sp>
      <p:sp>
        <p:nvSpPr>
          <p:cNvPr id="3" name="Text 1"/>
          <p:cNvSpPr txBox="1"/>
          <p:nvPr/>
        </p:nvSpPr>
        <p:spPr>
          <a:xfrm>
            <a:off x="621792" y="786384"/>
            <a:ext cx="10945368" cy="914400"/>
          </a:xfrm>
          <a:prstGeom prst="rect">
            <a:avLst/>
          </a:prstGeom>
          <a:noFill/>
          <a:ln/>
        </p:spPr>
        <p:txBody>
          <a:bodyPr wrap="square" lIns="0" tIns="0" rIns="0" bIns="0" rtlCol="0" anchor="t"/>
          <a:lstStyle/>
          <a:p>
            <a:pPr indent="0" marL="0">
              <a:buNone/>
            </a:pPr>
            <a:r>
              <a:rPr lang="en-US" sz="3000" b="1" dirty="0">
                <a:solidFill>
                  <a:srgbClr val="1B2838"/>
                </a:solidFill>
                <a:latin typeface="Georgia" pitchFamily="34" charset="0"/>
                <a:ea typeface="Georgia" pitchFamily="34" charset="-122"/>
                <a:cs typeface="Georgia" pitchFamily="34" charset="-120"/>
              </a:rPr>
              <a:t>What honest uncertainty looks like</a:t>
            </a:r>
            <a:endParaRPr lang="en-US" sz="3000" dirty="0"/>
          </a:p>
        </p:txBody>
      </p:sp>
      <p:sp>
        <p:nvSpPr>
          <p:cNvPr id="4" name="Text 2"/>
          <p:cNvSpPr txBox="1"/>
          <p:nvPr/>
        </p:nvSpPr>
        <p:spPr>
          <a:xfrm>
            <a:off x="10725912" y="6144768"/>
            <a:ext cx="914400" cy="274320"/>
          </a:xfrm>
          <a:prstGeom prst="rect">
            <a:avLst/>
          </a:prstGeom>
          <a:noFill/>
          <a:ln/>
        </p:spPr>
        <p:txBody>
          <a:bodyPr wrap="square" lIns="0" tIns="0" rIns="0" bIns="0" rtlCol="0" anchor="ctr"/>
          <a:lstStyle/>
          <a:p>
            <a:pPr algn="r" indent="0" marL="0">
              <a:buNone/>
            </a:pPr>
            <a:r>
              <a:rPr lang="en-US" sz="1000" dirty="0">
                <a:solidFill>
                  <a:srgbClr val="5B6A7D"/>
                </a:solidFill>
                <a:latin typeface="Trebuchet MS" pitchFamily="34" charset="0"/>
                <a:ea typeface="Trebuchet MS" pitchFamily="34" charset="-122"/>
                <a:cs typeface="Trebuchet MS" pitchFamily="34" charset="-120"/>
              </a:rPr>
              <a:t>9</a:t>
            </a:r>
            <a:endParaRPr lang="en-US" sz="1000" dirty="0"/>
          </a:p>
        </p:txBody>
      </p:sp>
      <p:sp>
        <p:nvSpPr>
          <p:cNvPr id="5" name="Text 3"/>
          <p:cNvSpPr txBox="1"/>
          <p:nvPr/>
        </p:nvSpPr>
        <p:spPr>
          <a:xfrm>
            <a:off x="621792" y="1783080"/>
            <a:ext cx="10945368" cy="457200"/>
          </a:xfrm>
          <a:prstGeom prst="rect">
            <a:avLst/>
          </a:prstGeom>
          <a:noFill/>
          <a:ln/>
        </p:spPr>
        <p:txBody>
          <a:bodyPr wrap="square" lIns="0" tIns="0" rIns="0" bIns="0" rtlCol="0" anchor="t"/>
          <a:lstStyle/>
          <a:p>
            <a:pPr indent="0" marL="0">
              <a:lnSpc>
                <a:spcPct val="125000"/>
              </a:lnSpc>
              <a:buNone/>
            </a:pPr>
            <a:r>
              <a:rPr lang="en-US" sz="1500" dirty="0">
                <a:solidFill>
                  <a:srgbClr val="1B2838"/>
                </a:solidFill>
                <a:latin typeface="Trebuchet MS" pitchFamily="34" charset="0"/>
                <a:ea typeface="Trebuchet MS" pitchFamily="34" charset="-122"/>
                <a:cs typeface="Trebuchet MS" pitchFamily="34" charset="-120"/>
              </a:rPr>
              <a:t>Of the four, this is the one you could build on Monday and the one almost nothing currently does.</a:t>
            </a:r>
            <a:endParaRPr lang="en-US" sz="1500" dirty="0"/>
          </a:p>
        </p:txBody>
      </p:sp>
      <p:sp>
        <p:nvSpPr>
          <p:cNvPr id="6" name="figure-card-3"/>
          <p:cNvSpPr/>
          <p:nvPr/>
        </p:nvSpPr>
        <p:spPr>
          <a:xfrm>
            <a:off x="621792" y="2487168"/>
            <a:ext cx="10945368" cy="3584448"/>
          </a:xfrm>
          <a:prstGeom prst="rect">
            <a:avLst/>
          </a:prstGeom>
          <a:solidFill>
            <a:srgbClr val="FFFFFF"/>
          </a:solidFill>
          <a:ln w="12700">
            <a:solidFill>
              <a:srgbClr val="E3DBD2"/>
            </a:solidFill>
            <a:prstDash val="solid"/>
          </a:ln>
        </p:spPr>
      </p:sp>
      <p:pic>
        <p:nvPicPr>
          <p:cNvPr id="7" name="figure-3" descr="/tmp/claude-0/-home-claude/840a28d2-2874-58f2-bea9-3fe61a55262a/scratchpad/ahideck/fig3.png">    </p:cNvPr>
          <p:cNvPicPr>
            <a:picLocks noChangeAspect="1"/>
          </p:cNvPicPr>
          <p:nvPr/>
        </p:nvPicPr>
        <p:blipFill>
          <a:blip r:embed="rId1"/>
          <a:stretch>
            <a:fillRect/>
          </a:stretch>
        </p:blipFill>
        <p:spPr>
          <a:xfrm>
            <a:off x="2484071" y="2724912"/>
            <a:ext cx="7220810" cy="310896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txBox="1"/>
          <p:nvPr/>
        </p:nvSpPr>
        <p:spPr>
          <a:xfrm>
            <a:off x="621792" y="420624"/>
            <a:ext cx="10945368" cy="274320"/>
          </a:xfrm>
          <a:prstGeom prst="rect">
            <a:avLst/>
          </a:prstGeom>
          <a:noFill/>
          <a:ln/>
        </p:spPr>
        <p:txBody>
          <a:bodyPr wrap="square" lIns="0" tIns="0" rIns="0" bIns="0" rtlCol="0" anchor="ctr"/>
          <a:lstStyle/>
          <a:p>
            <a:pPr indent="0" marL="0">
              <a:buNone/>
            </a:pPr>
            <a:r>
              <a:rPr lang="en-US" sz="1100" b="1" spc="260" kern="0" dirty="0">
                <a:solidFill>
                  <a:srgbClr val="F47920"/>
                </a:solidFill>
                <a:latin typeface="Trebuchet MS" pitchFamily="34" charset="0"/>
                <a:ea typeface="Trebuchet MS" pitchFamily="34" charset="-122"/>
                <a:cs typeface="Trebuchet MS" pitchFamily="34" charset="-120"/>
              </a:rPr>
              <a:t>PART TWO   ·   WHAT YOU WOULD BUILD</a:t>
            </a:r>
            <a:endParaRPr lang="en-US" sz="1100" dirty="0"/>
          </a:p>
        </p:txBody>
      </p:sp>
      <p:sp>
        <p:nvSpPr>
          <p:cNvPr id="3" name="Text 1"/>
          <p:cNvSpPr txBox="1"/>
          <p:nvPr/>
        </p:nvSpPr>
        <p:spPr>
          <a:xfrm>
            <a:off x="621792" y="786384"/>
            <a:ext cx="10945368" cy="914400"/>
          </a:xfrm>
          <a:prstGeom prst="rect">
            <a:avLst/>
          </a:prstGeom>
          <a:noFill/>
          <a:ln/>
        </p:spPr>
        <p:txBody>
          <a:bodyPr wrap="square" lIns="0" tIns="0" rIns="0" bIns="0" rtlCol="0" anchor="t"/>
          <a:lstStyle/>
          <a:p>
            <a:pPr indent="0" marL="0">
              <a:buNone/>
            </a:pPr>
            <a:r>
              <a:rPr lang="en-US" sz="3000" b="1" dirty="0">
                <a:solidFill>
                  <a:srgbClr val="1B2838"/>
                </a:solidFill>
                <a:latin typeface="Georgia" pitchFamily="34" charset="0"/>
                <a:ea typeface="Georgia" pitchFamily="34" charset="-122"/>
                <a:cs typeface="Georgia" pitchFamily="34" charset="-120"/>
              </a:rPr>
              <a:t>Three tools that would follow</a:t>
            </a:r>
            <a:endParaRPr lang="en-US" sz="3000" dirty="0"/>
          </a:p>
        </p:txBody>
      </p:sp>
      <p:sp>
        <p:nvSpPr>
          <p:cNvPr id="4" name="Text 2"/>
          <p:cNvSpPr txBox="1"/>
          <p:nvPr/>
        </p:nvSpPr>
        <p:spPr>
          <a:xfrm>
            <a:off x="10725912" y="6144768"/>
            <a:ext cx="914400" cy="274320"/>
          </a:xfrm>
          <a:prstGeom prst="rect">
            <a:avLst/>
          </a:prstGeom>
          <a:noFill/>
          <a:ln/>
        </p:spPr>
        <p:txBody>
          <a:bodyPr wrap="square" lIns="0" tIns="0" rIns="0" bIns="0" rtlCol="0" anchor="ctr"/>
          <a:lstStyle/>
          <a:p>
            <a:pPr algn="r" indent="0" marL="0">
              <a:buNone/>
            </a:pPr>
            <a:r>
              <a:rPr lang="en-US" sz="1000" dirty="0">
                <a:solidFill>
                  <a:srgbClr val="5B6A7D"/>
                </a:solidFill>
                <a:latin typeface="Trebuchet MS" pitchFamily="34" charset="0"/>
                <a:ea typeface="Trebuchet MS" pitchFamily="34" charset="-122"/>
                <a:cs typeface="Trebuchet MS" pitchFamily="34" charset="-120"/>
              </a:rPr>
              <a:t>10</a:t>
            </a:r>
            <a:endParaRPr lang="en-US" sz="1000" dirty="0"/>
          </a:p>
        </p:txBody>
      </p:sp>
      <p:sp>
        <p:nvSpPr>
          <p:cNvPr id="5" name="card-1"/>
          <p:cNvSpPr/>
          <p:nvPr/>
        </p:nvSpPr>
        <p:spPr>
          <a:xfrm>
            <a:off x="621792" y="1783080"/>
            <a:ext cx="3502152" cy="2057400"/>
          </a:xfrm>
          <a:prstGeom prst="rect">
            <a:avLst/>
          </a:prstGeom>
          <a:solidFill>
            <a:srgbClr val="FFFFFF"/>
          </a:solidFill>
          <a:ln w="12700">
            <a:solidFill>
              <a:srgbClr val="E3DBD2"/>
            </a:solidFill>
            <a:prstDash val="solid"/>
          </a:ln>
        </p:spPr>
      </p:sp>
      <p:sp>
        <p:nvSpPr>
          <p:cNvPr id="6" name="card-edge-1"/>
          <p:cNvSpPr/>
          <p:nvPr/>
        </p:nvSpPr>
        <p:spPr>
          <a:xfrm>
            <a:off x="621792" y="1783080"/>
            <a:ext cx="50292" cy="2057400"/>
          </a:xfrm>
          <a:prstGeom prst="rect">
            <a:avLst/>
          </a:prstGeom>
          <a:solidFill>
            <a:srgbClr val="F47920"/>
          </a:solidFill>
          <a:ln/>
        </p:spPr>
      </p:sp>
      <p:sp>
        <p:nvSpPr>
          <p:cNvPr id="7" name="Text 5"/>
          <p:cNvSpPr txBox="1"/>
          <p:nvPr/>
        </p:nvSpPr>
        <p:spPr>
          <a:xfrm>
            <a:off x="877824" y="1965960"/>
            <a:ext cx="3044952" cy="548640"/>
          </a:xfrm>
          <a:prstGeom prst="rect">
            <a:avLst/>
          </a:prstGeom>
          <a:noFill/>
          <a:ln/>
        </p:spPr>
        <p:txBody>
          <a:bodyPr wrap="square" lIns="0" tIns="0" rIns="0" bIns="0" rtlCol="0" anchor="t"/>
          <a:lstStyle/>
          <a:p>
            <a:pPr indent="0" marL="0">
              <a:buNone/>
            </a:pPr>
            <a:r>
              <a:rPr lang="en-US" sz="1400" b="1" dirty="0">
                <a:solidFill>
                  <a:srgbClr val="1B2838"/>
                </a:solidFill>
                <a:latin typeface="Georgia" pitchFamily="34" charset="0"/>
                <a:ea typeface="Georgia" pitchFamily="34" charset="-122"/>
                <a:cs typeface="Georgia" pitchFamily="34" charset="-120"/>
              </a:rPr>
              <a:t>A RESEARCH TOOL</a:t>
            </a:r>
            <a:endParaRPr lang="en-US" sz="1400" dirty="0"/>
          </a:p>
        </p:txBody>
      </p:sp>
      <p:sp>
        <p:nvSpPr>
          <p:cNvPr id="8" name="Text 6"/>
          <p:cNvSpPr txBox="1"/>
          <p:nvPr/>
        </p:nvSpPr>
        <p:spPr>
          <a:xfrm>
            <a:off x="877824" y="2532888"/>
            <a:ext cx="3044952" cy="1097280"/>
          </a:xfrm>
          <a:prstGeom prst="rect">
            <a:avLst/>
          </a:prstGeom>
          <a:noFill/>
          <a:ln/>
        </p:spPr>
        <p:txBody>
          <a:bodyPr wrap="square" lIns="0" tIns="0" rIns="0" bIns="0" rtlCol="0" anchor="t"/>
          <a:lstStyle/>
          <a:p>
            <a:pPr indent="0" marL="0">
              <a:lnSpc>
                <a:spcPct val="122000"/>
              </a:lnSpc>
              <a:buNone/>
            </a:pPr>
            <a:r>
              <a:rPr lang="en-US" sz="1250" dirty="0">
                <a:solidFill>
                  <a:srgbClr val="5B6A7D"/>
                </a:solidFill>
                <a:latin typeface="Trebuchet MS" pitchFamily="34" charset="0"/>
                <a:ea typeface="Trebuchet MS" pitchFamily="34" charset="-122"/>
                <a:cs typeface="Trebuchet MS" pitchFamily="34" charset="-120"/>
              </a:rPr>
              <a:t>That leads with where the sources disagree rather than resolving the disagreement quietly on your behalf.</a:t>
            </a:r>
            <a:endParaRPr lang="en-US" sz="1250" dirty="0"/>
          </a:p>
        </p:txBody>
      </p:sp>
      <p:sp>
        <p:nvSpPr>
          <p:cNvPr id="9" name="card-2"/>
          <p:cNvSpPr/>
          <p:nvPr/>
        </p:nvSpPr>
        <p:spPr>
          <a:xfrm>
            <a:off x="4343400" y="1783080"/>
            <a:ext cx="3502152" cy="2057400"/>
          </a:xfrm>
          <a:prstGeom prst="rect">
            <a:avLst/>
          </a:prstGeom>
          <a:solidFill>
            <a:srgbClr val="FFFFFF"/>
          </a:solidFill>
          <a:ln w="12700">
            <a:solidFill>
              <a:srgbClr val="E3DBD2"/>
            </a:solidFill>
            <a:prstDash val="solid"/>
          </a:ln>
        </p:spPr>
      </p:sp>
      <p:sp>
        <p:nvSpPr>
          <p:cNvPr id="10" name="card-edge-2"/>
          <p:cNvSpPr/>
          <p:nvPr/>
        </p:nvSpPr>
        <p:spPr>
          <a:xfrm>
            <a:off x="4343400" y="1783080"/>
            <a:ext cx="50292" cy="2057400"/>
          </a:xfrm>
          <a:prstGeom prst="rect">
            <a:avLst/>
          </a:prstGeom>
          <a:solidFill>
            <a:srgbClr val="F47920"/>
          </a:solidFill>
          <a:ln/>
        </p:spPr>
      </p:sp>
      <p:sp>
        <p:nvSpPr>
          <p:cNvPr id="11" name="Text 9"/>
          <p:cNvSpPr txBox="1"/>
          <p:nvPr/>
        </p:nvSpPr>
        <p:spPr>
          <a:xfrm>
            <a:off x="4599432" y="1965960"/>
            <a:ext cx="3044952" cy="548640"/>
          </a:xfrm>
          <a:prstGeom prst="rect">
            <a:avLst/>
          </a:prstGeom>
          <a:noFill/>
          <a:ln/>
        </p:spPr>
        <p:txBody>
          <a:bodyPr wrap="square" lIns="0" tIns="0" rIns="0" bIns="0" rtlCol="0" anchor="t"/>
          <a:lstStyle/>
          <a:p>
            <a:pPr indent="0" marL="0">
              <a:buNone/>
            </a:pPr>
            <a:r>
              <a:rPr lang="en-US" sz="1400" b="1" dirty="0">
                <a:solidFill>
                  <a:srgbClr val="1B2838"/>
                </a:solidFill>
                <a:latin typeface="Georgia" pitchFamily="34" charset="0"/>
                <a:ea typeface="Georgia" pitchFamily="34" charset="-122"/>
                <a:cs typeface="Georgia" pitchFamily="34" charset="-120"/>
              </a:rPr>
              <a:t>A WRITING TOOL</a:t>
            </a:r>
            <a:endParaRPr lang="en-US" sz="1400" dirty="0"/>
          </a:p>
        </p:txBody>
      </p:sp>
      <p:sp>
        <p:nvSpPr>
          <p:cNvPr id="12" name="Text 10"/>
          <p:cNvSpPr txBox="1"/>
          <p:nvPr/>
        </p:nvSpPr>
        <p:spPr>
          <a:xfrm>
            <a:off x="4599432" y="2532888"/>
            <a:ext cx="3044952" cy="1097280"/>
          </a:xfrm>
          <a:prstGeom prst="rect">
            <a:avLst/>
          </a:prstGeom>
          <a:noFill/>
          <a:ln/>
        </p:spPr>
        <p:txBody>
          <a:bodyPr wrap="square" lIns="0" tIns="0" rIns="0" bIns="0" rtlCol="0" anchor="t"/>
          <a:lstStyle/>
          <a:p>
            <a:pPr indent="0" marL="0">
              <a:lnSpc>
                <a:spcPct val="122000"/>
              </a:lnSpc>
              <a:buNone/>
            </a:pPr>
            <a:r>
              <a:rPr lang="en-US" sz="1250" dirty="0">
                <a:solidFill>
                  <a:srgbClr val="5B6A7D"/>
                </a:solidFill>
                <a:latin typeface="Trebuchet MS" pitchFamily="34" charset="0"/>
                <a:ea typeface="Trebuchet MS" pitchFamily="34" charset="-122"/>
                <a:cs typeface="Trebuchet MS" pitchFamily="34" charset="-120"/>
              </a:rPr>
              <a:t>That asks a clarifying question before producing eight hundred words built on a guess about what you meant.</a:t>
            </a:r>
            <a:endParaRPr lang="en-US" sz="1250" dirty="0"/>
          </a:p>
        </p:txBody>
      </p:sp>
      <p:sp>
        <p:nvSpPr>
          <p:cNvPr id="13" name="card-3"/>
          <p:cNvSpPr/>
          <p:nvPr/>
        </p:nvSpPr>
        <p:spPr>
          <a:xfrm>
            <a:off x="8065008" y="1783080"/>
            <a:ext cx="3502152" cy="2057400"/>
          </a:xfrm>
          <a:prstGeom prst="rect">
            <a:avLst/>
          </a:prstGeom>
          <a:solidFill>
            <a:srgbClr val="FFFFFF"/>
          </a:solidFill>
          <a:ln w="12700">
            <a:solidFill>
              <a:srgbClr val="E3DBD2"/>
            </a:solidFill>
            <a:prstDash val="solid"/>
          </a:ln>
        </p:spPr>
      </p:sp>
      <p:sp>
        <p:nvSpPr>
          <p:cNvPr id="14" name="card-edge-3"/>
          <p:cNvSpPr/>
          <p:nvPr/>
        </p:nvSpPr>
        <p:spPr>
          <a:xfrm>
            <a:off x="8065008" y="1783080"/>
            <a:ext cx="50292" cy="2057400"/>
          </a:xfrm>
          <a:prstGeom prst="rect">
            <a:avLst/>
          </a:prstGeom>
          <a:solidFill>
            <a:srgbClr val="F47920"/>
          </a:solidFill>
          <a:ln/>
        </p:spPr>
      </p:sp>
      <p:sp>
        <p:nvSpPr>
          <p:cNvPr id="15" name="Text 13"/>
          <p:cNvSpPr txBox="1"/>
          <p:nvPr/>
        </p:nvSpPr>
        <p:spPr>
          <a:xfrm>
            <a:off x="8321040" y="1965960"/>
            <a:ext cx="3044952" cy="548640"/>
          </a:xfrm>
          <a:prstGeom prst="rect">
            <a:avLst/>
          </a:prstGeom>
          <a:noFill/>
          <a:ln/>
        </p:spPr>
        <p:txBody>
          <a:bodyPr wrap="square" lIns="0" tIns="0" rIns="0" bIns="0" rtlCol="0" anchor="t"/>
          <a:lstStyle/>
          <a:p>
            <a:pPr indent="0" marL="0">
              <a:buNone/>
            </a:pPr>
            <a:r>
              <a:rPr lang="en-US" sz="1400" b="1" dirty="0">
                <a:solidFill>
                  <a:srgbClr val="1B2838"/>
                </a:solidFill>
                <a:latin typeface="Georgia" pitchFamily="34" charset="0"/>
                <a:ea typeface="Georgia" pitchFamily="34" charset="-122"/>
                <a:cs typeface="Georgia" pitchFamily="34" charset="-120"/>
              </a:rPr>
              <a:t>A DECISION TOOL</a:t>
            </a:r>
            <a:endParaRPr lang="en-US" sz="1400" dirty="0"/>
          </a:p>
        </p:txBody>
      </p:sp>
      <p:sp>
        <p:nvSpPr>
          <p:cNvPr id="16" name="Text 14"/>
          <p:cNvSpPr txBox="1"/>
          <p:nvPr/>
        </p:nvSpPr>
        <p:spPr>
          <a:xfrm>
            <a:off x="8321040" y="2532888"/>
            <a:ext cx="3044952" cy="1097280"/>
          </a:xfrm>
          <a:prstGeom prst="rect">
            <a:avLst/>
          </a:prstGeom>
          <a:noFill/>
          <a:ln/>
        </p:spPr>
        <p:txBody>
          <a:bodyPr wrap="square" lIns="0" tIns="0" rIns="0" bIns="0" rtlCol="0" anchor="t"/>
          <a:lstStyle/>
          <a:p>
            <a:pPr indent="0" marL="0">
              <a:lnSpc>
                <a:spcPct val="122000"/>
              </a:lnSpc>
              <a:buNone/>
            </a:pPr>
            <a:r>
              <a:rPr lang="en-US" sz="1250" dirty="0">
                <a:solidFill>
                  <a:srgbClr val="5B6A7D"/>
                </a:solidFill>
                <a:latin typeface="Trebuchet MS" pitchFamily="34" charset="0"/>
                <a:ea typeface="Trebuchet MS" pitchFamily="34" charset="-122"/>
                <a:cs typeface="Trebuchet MS" pitchFamily="34" charset="-120"/>
              </a:rPr>
              <a:t>That states the assumptions its recommendation rests on, so you can disagree with an assumption rather than with a conclusion.</a:t>
            </a:r>
            <a:endParaRPr lang="en-US" sz="1250" dirty="0"/>
          </a:p>
        </p:txBody>
      </p:sp>
      <p:sp>
        <p:nvSpPr>
          <p:cNvPr id="17" name="pullout"/>
          <p:cNvSpPr/>
          <p:nvPr/>
        </p:nvSpPr>
        <p:spPr>
          <a:xfrm>
            <a:off x="621792" y="4206240"/>
            <a:ext cx="10945368" cy="1645920"/>
          </a:xfrm>
          <a:prstGeom prst="rect">
            <a:avLst/>
          </a:prstGeom>
          <a:solidFill>
            <a:srgbClr val="FFFFFF"/>
          </a:solidFill>
          <a:ln w="12700">
            <a:solidFill>
              <a:srgbClr val="E3DBD2"/>
            </a:solidFill>
            <a:prstDash val="solid"/>
          </a:ln>
        </p:spPr>
      </p:sp>
      <p:sp>
        <p:nvSpPr>
          <p:cNvPr id="18" name="pullout-edge"/>
          <p:cNvSpPr/>
          <p:nvPr/>
        </p:nvSpPr>
        <p:spPr>
          <a:xfrm>
            <a:off x="621792" y="4206240"/>
            <a:ext cx="64008" cy="1645920"/>
          </a:xfrm>
          <a:prstGeom prst="rect">
            <a:avLst/>
          </a:prstGeom>
          <a:solidFill>
            <a:srgbClr val="F47920"/>
          </a:solidFill>
          <a:ln/>
        </p:spPr>
      </p:sp>
      <p:sp>
        <p:nvSpPr>
          <p:cNvPr id="19" name="Text 17"/>
          <p:cNvSpPr txBox="1"/>
          <p:nvPr/>
        </p:nvSpPr>
        <p:spPr>
          <a:xfrm>
            <a:off x="1033272" y="4407408"/>
            <a:ext cx="10122408" cy="1243584"/>
          </a:xfrm>
          <a:prstGeom prst="rect">
            <a:avLst/>
          </a:prstGeom>
          <a:noFill/>
          <a:ln/>
        </p:spPr>
        <p:txBody>
          <a:bodyPr wrap="square" lIns="0" tIns="0" rIns="0" bIns="0" rtlCol="0" anchor="ctr"/>
          <a:lstStyle/>
          <a:p>
            <a:pPr indent="0" marL="0">
              <a:lnSpc>
                <a:spcPct val="125000"/>
              </a:lnSpc>
              <a:buNone/>
            </a:pPr>
            <a:r>
              <a:rPr lang="en-US" sz="2100" dirty="0">
                <a:solidFill>
                  <a:srgbClr val="1B2838"/>
                </a:solidFill>
                <a:latin typeface="Georgia" pitchFamily="34" charset="0"/>
                <a:ea typeface="Georgia" pitchFamily="34" charset="-122"/>
                <a:cs typeface="Georgia" pitchFamily="34" charset="-120"/>
              </a:rPr>
              <a:t>None of these is technically hard. All of them are commercially inconvenient, because each one makes the product look less capable than its competitor in a demonstration.</a:t>
            </a:r>
            <a:endParaRPr lang="en-US" sz="21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txBox="1"/>
          <p:nvPr/>
        </p:nvSpPr>
        <p:spPr>
          <a:xfrm>
            <a:off x="621792" y="420624"/>
            <a:ext cx="10945368" cy="274320"/>
          </a:xfrm>
          <a:prstGeom prst="rect">
            <a:avLst/>
          </a:prstGeom>
          <a:noFill/>
          <a:ln/>
        </p:spPr>
        <p:txBody>
          <a:bodyPr wrap="square" lIns="0" tIns="0" rIns="0" bIns="0" rtlCol="0" anchor="ctr"/>
          <a:lstStyle/>
          <a:p>
            <a:pPr indent="0" marL="0">
              <a:buNone/>
            </a:pPr>
            <a:r>
              <a:rPr lang="en-US" sz="1100" b="1" spc="260" kern="0" dirty="0">
                <a:solidFill>
                  <a:srgbClr val="F47920"/>
                </a:solidFill>
                <a:latin typeface="Trebuchet MS" pitchFamily="34" charset="0"/>
                <a:ea typeface="Trebuchet MS" pitchFamily="34" charset="-122"/>
                <a:cs typeface="Trebuchet MS" pitchFamily="34" charset="-120"/>
              </a:rPr>
              <a:t>PART TWO   ·   WHAT YOU WOULD BUILD</a:t>
            </a:r>
            <a:endParaRPr lang="en-US" sz="1100" dirty="0"/>
          </a:p>
        </p:txBody>
      </p:sp>
      <p:sp>
        <p:nvSpPr>
          <p:cNvPr id="3" name="Text 1"/>
          <p:cNvSpPr txBox="1"/>
          <p:nvPr/>
        </p:nvSpPr>
        <p:spPr>
          <a:xfrm>
            <a:off x="621792" y="786384"/>
            <a:ext cx="10945368" cy="914400"/>
          </a:xfrm>
          <a:prstGeom prst="rect">
            <a:avLst/>
          </a:prstGeom>
          <a:noFill/>
          <a:ln/>
        </p:spPr>
        <p:txBody>
          <a:bodyPr wrap="square" lIns="0" tIns="0" rIns="0" bIns="0" rtlCol="0" anchor="t"/>
          <a:lstStyle/>
          <a:p>
            <a:pPr indent="0" marL="0">
              <a:buNone/>
            </a:pPr>
            <a:r>
              <a:rPr lang="en-US" sz="3000" b="1" dirty="0">
                <a:solidFill>
                  <a:srgbClr val="FFFFFF"/>
                </a:solidFill>
                <a:latin typeface="Georgia" pitchFamily="34" charset="0"/>
                <a:ea typeface="Georgia" pitchFamily="34" charset="-122"/>
                <a:cs typeface="Georgia" pitchFamily="34" charset="-120"/>
              </a:rPr>
              <a:t>One of them exists</a:t>
            </a:r>
            <a:endParaRPr lang="en-US" sz="3000" dirty="0"/>
          </a:p>
        </p:txBody>
      </p:sp>
      <p:sp>
        <p:nvSpPr>
          <p:cNvPr id="4" name="Text 2"/>
          <p:cNvSpPr txBox="1"/>
          <p:nvPr/>
        </p:nvSpPr>
        <p:spPr>
          <a:xfrm>
            <a:off x="10725912" y="6144768"/>
            <a:ext cx="914400" cy="274320"/>
          </a:xfrm>
          <a:prstGeom prst="rect">
            <a:avLst/>
          </a:prstGeom>
          <a:noFill/>
          <a:ln/>
        </p:spPr>
        <p:txBody>
          <a:bodyPr wrap="square" lIns="0" tIns="0" rIns="0" bIns="0" rtlCol="0" anchor="ctr"/>
          <a:lstStyle/>
          <a:p>
            <a:pPr algn="r" indent="0" marL="0">
              <a:buNone/>
            </a:pPr>
            <a:r>
              <a:rPr lang="en-US" sz="1000" dirty="0">
                <a:solidFill>
                  <a:srgbClr val="8496A8"/>
                </a:solidFill>
                <a:latin typeface="Trebuchet MS" pitchFamily="34" charset="0"/>
                <a:ea typeface="Trebuchet MS" pitchFamily="34" charset="-122"/>
                <a:cs typeface="Trebuchet MS" pitchFamily="34" charset="-120"/>
              </a:rPr>
              <a:t>11</a:t>
            </a:r>
            <a:endParaRPr lang="en-US" sz="1000" dirty="0"/>
          </a:p>
        </p:txBody>
      </p:sp>
      <p:sp>
        <p:nvSpPr>
          <p:cNvPr id="5" name="Text 3"/>
          <p:cNvSpPr txBox="1"/>
          <p:nvPr/>
        </p:nvSpPr>
        <p:spPr>
          <a:xfrm>
            <a:off x="621792" y="1783080"/>
            <a:ext cx="10945368" cy="914400"/>
          </a:xfrm>
          <a:prstGeom prst="rect">
            <a:avLst/>
          </a:prstGeom>
          <a:noFill/>
          <a:ln/>
        </p:spPr>
        <p:txBody>
          <a:bodyPr wrap="square" lIns="0" tIns="0" rIns="0" bIns="0" rtlCol="0" anchor="t"/>
          <a:lstStyle/>
          <a:p>
            <a:pPr indent="0" marL="0">
              <a:lnSpc>
                <a:spcPct val="125000"/>
              </a:lnSpc>
              <a:buNone/>
            </a:pPr>
            <a:r>
              <a:rPr lang="en-US" sz="1500" dirty="0">
                <a:solidFill>
                  <a:srgbClr val="B9C4D0"/>
                </a:solidFill>
                <a:latin typeface="Trebuchet MS" pitchFamily="34" charset="0"/>
                <a:ea typeface="Trebuchet MS" pitchFamily="34" charset="-122"/>
                <a:cs typeface="Trebuchet MS" pitchFamily="34" charset="-120"/>
              </a:rPr>
              <a:t>These commitments are not a wish list written by somebody who has never built anything. The author has a working prototype, a multi-agent research system, built to the commitments above.</a:t>
            </a:r>
            <a:endParaRPr lang="en-US" sz="1500" dirty="0"/>
          </a:p>
        </p:txBody>
      </p:sp>
      <p:sp>
        <p:nvSpPr>
          <p:cNvPr id="6" name="card-1"/>
          <p:cNvSpPr/>
          <p:nvPr/>
        </p:nvSpPr>
        <p:spPr>
          <a:xfrm>
            <a:off x="621792" y="2926080"/>
            <a:ext cx="3502152" cy="1828800"/>
          </a:xfrm>
          <a:prstGeom prst="rect">
            <a:avLst/>
          </a:prstGeom>
          <a:solidFill>
            <a:srgbClr val="2A3D54"/>
          </a:solidFill>
          <a:ln w="12700">
            <a:solidFill>
              <a:srgbClr val="3C5068"/>
            </a:solidFill>
            <a:prstDash val="solid"/>
          </a:ln>
        </p:spPr>
      </p:sp>
      <p:sp>
        <p:nvSpPr>
          <p:cNvPr id="7" name="card-edge-1"/>
          <p:cNvSpPr/>
          <p:nvPr/>
        </p:nvSpPr>
        <p:spPr>
          <a:xfrm>
            <a:off x="621792" y="2926080"/>
            <a:ext cx="50292" cy="1828800"/>
          </a:xfrm>
          <a:prstGeom prst="rect">
            <a:avLst/>
          </a:prstGeom>
          <a:solidFill>
            <a:srgbClr val="F47920"/>
          </a:solidFill>
          <a:ln/>
        </p:spPr>
      </p:sp>
      <p:sp>
        <p:nvSpPr>
          <p:cNvPr id="8" name="Text 6"/>
          <p:cNvSpPr txBox="1"/>
          <p:nvPr/>
        </p:nvSpPr>
        <p:spPr>
          <a:xfrm>
            <a:off x="877824" y="3108960"/>
            <a:ext cx="3044952" cy="548640"/>
          </a:xfrm>
          <a:prstGeom prst="rect">
            <a:avLst/>
          </a:prstGeom>
          <a:noFill/>
          <a:ln/>
        </p:spPr>
        <p:txBody>
          <a:bodyPr wrap="square" lIns="0" tIns="0" rIns="0" bIns="0" rtlCol="0" anchor="t"/>
          <a:lstStyle/>
          <a:p>
            <a:pPr indent="0" marL="0">
              <a:buNone/>
            </a:pPr>
            <a:r>
              <a:rPr lang="en-US" sz="1400" b="1" dirty="0">
                <a:solidFill>
                  <a:srgbClr val="FFFFFF"/>
                </a:solidFill>
                <a:latin typeface="Georgia" pitchFamily="34" charset="0"/>
                <a:ea typeface="Georgia" pitchFamily="34" charset="-122"/>
                <a:cs typeface="Georgia" pitchFamily="34" charset="-120"/>
              </a:rPr>
              <a:t>SEVERAL AGENTS</a:t>
            </a:r>
            <a:endParaRPr lang="en-US" sz="1400" dirty="0"/>
          </a:p>
        </p:txBody>
      </p:sp>
      <p:sp>
        <p:nvSpPr>
          <p:cNvPr id="9" name="Text 7"/>
          <p:cNvSpPr txBox="1"/>
          <p:nvPr/>
        </p:nvSpPr>
        <p:spPr>
          <a:xfrm>
            <a:off x="877824" y="3675888"/>
            <a:ext cx="3044952" cy="868680"/>
          </a:xfrm>
          <a:prstGeom prst="rect">
            <a:avLst/>
          </a:prstGeom>
          <a:noFill/>
          <a:ln/>
        </p:spPr>
        <p:txBody>
          <a:bodyPr wrap="square" lIns="0" tIns="0" rIns="0" bIns="0" rtlCol="0" anchor="t"/>
          <a:lstStyle/>
          <a:p>
            <a:pPr indent="0" marL="0">
              <a:lnSpc>
                <a:spcPct val="122000"/>
              </a:lnSpc>
              <a:buNone/>
            </a:pPr>
            <a:r>
              <a:rPr lang="en-US" sz="1250" dirty="0">
                <a:solidFill>
                  <a:srgbClr val="B9C4D0"/>
                </a:solidFill>
                <a:latin typeface="Trebuchet MS" pitchFamily="34" charset="0"/>
                <a:ea typeface="Trebuchet MS" pitchFamily="34" charset="-122"/>
                <a:cs typeface="Trebuchet MS" pitchFamily="34" charset="-120"/>
              </a:rPr>
              <a:t>With different jobs, rather than one model asked to do everything at once.</a:t>
            </a:r>
            <a:endParaRPr lang="en-US" sz="1250" dirty="0"/>
          </a:p>
        </p:txBody>
      </p:sp>
      <p:sp>
        <p:nvSpPr>
          <p:cNvPr id="10" name="card-2"/>
          <p:cNvSpPr/>
          <p:nvPr/>
        </p:nvSpPr>
        <p:spPr>
          <a:xfrm>
            <a:off x="4343400" y="2926080"/>
            <a:ext cx="3502152" cy="1828800"/>
          </a:xfrm>
          <a:prstGeom prst="rect">
            <a:avLst/>
          </a:prstGeom>
          <a:solidFill>
            <a:srgbClr val="2A3D54"/>
          </a:solidFill>
          <a:ln w="12700">
            <a:solidFill>
              <a:srgbClr val="3C5068"/>
            </a:solidFill>
            <a:prstDash val="solid"/>
          </a:ln>
        </p:spPr>
      </p:sp>
      <p:sp>
        <p:nvSpPr>
          <p:cNvPr id="11" name="card-edge-2"/>
          <p:cNvSpPr/>
          <p:nvPr/>
        </p:nvSpPr>
        <p:spPr>
          <a:xfrm>
            <a:off x="4343400" y="2926080"/>
            <a:ext cx="50292" cy="1828800"/>
          </a:xfrm>
          <a:prstGeom prst="rect">
            <a:avLst/>
          </a:prstGeom>
          <a:solidFill>
            <a:srgbClr val="F47920"/>
          </a:solidFill>
          <a:ln/>
        </p:spPr>
      </p:sp>
      <p:sp>
        <p:nvSpPr>
          <p:cNvPr id="12" name="Text 10"/>
          <p:cNvSpPr txBox="1"/>
          <p:nvPr/>
        </p:nvSpPr>
        <p:spPr>
          <a:xfrm>
            <a:off x="4599432" y="3108960"/>
            <a:ext cx="3044952" cy="548640"/>
          </a:xfrm>
          <a:prstGeom prst="rect">
            <a:avLst/>
          </a:prstGeom>
          <a:noFill/>
          <a:ln/>
        </p:spPr>
        <p:txBody>
          <a:bodyPr wrap="square" lIns="0" tIns="0" rIns="0" bIns="0" rtlCol="0" anchor="t"/>
          <a:lstStyle/>
          <a:p>
            <a:pPr indent="0" marL="0">
              <a:buNone/>
            </a:pPr>
            <a:r>
              <a:rPr lang="en-US" sz="1400" b="1" dirty="0">
                <a:solidFill>
                  <a:srgbClr val="FFFFFF"/>
                </a:solidFill>
                <a:latin typeface="Georgia" pitchFamily="34" charset="0"/>
                <a:ea typeface="Georgia" pitchFamily="34" charset="-122"/>
                <a:cs typeface="Georgia" pitchFamily="34" charset="-120"/>
              </a:rPr>
              <a:t>THE PERSON INSIDE</a:t>
            </a:r>
            <a:endParaRPr lang="en-US" sz="1400" dirty="0"/>
          </a:p>
        </p:txBody>
      </p:sp>
      <p:sp>
        <p:nvSpPr>
          <p:cNvPr id="13" name="Text 11"/>
          <p:cNvSpPr txBox="1"/>
          <p:nvPr/>
        </p:nvSpPr>
        <p:spPr>
          <a:xfrm>
            <a:off x="4599432" y="3675888"/>
            <a:ext cx="3044952" cy="868680"/>
          </a:xfrm>
          <a:prstGeom prst="rect">
            <a:avLst/>
          </a:prstGeom>
          <a:noFill/>
          <a:ln/>
        </p:spPr>
        <p:txBody>
          <a:bodyPr wrap="square" lIns="0" tIns="0" rIns="0" bIns="0" rtlCol="0" anchor="t"/>
          <a:lstStyle/>
          <a:p>
            <a:pPr indent="0" marL="0">
              <a:lnSpc>
                <a:spcPct val="122000"/>
              </a:lnSpc>
              <a:buNone/>
            </a:pPr>
            <a:r>
              <a:rPr lang="en-US" sz="1250" dirty="0">
                <a:solidFill>
                  <a:srgbClr val="B9C4D0"/>
                </a:solidFill>
                <a:latin typeface="Trebuchet MS" pitchFamily="34" charset="0"/>
                <a:ea typeface="Trebuchet MS" pitchFamily="34" charset="-122"/>
                <a:cs typeface="Trebuchet MS" pitchFamily="34" charset="-120"/>
              </a:rPr>
              <a:t>At the checkpoints, rather than reviewing at the end when the work is already shaped.</a:t>
            </a:r>
            <a:endParaRPr lang="en-US" sz="1250" dirty="0"/>
          </a:p>
        </p:txBody>
      </p:sp>
      <p:sp>
        <p:nvSpPr>
          <p:cNvPr id="14" name="card-3"/>
          <p:cNvSpPr/>
          <p:nvPr/>
        </p:nvSpPr>
        <p:spPr>
          <a:xfrm>
            <a:off x="8065008" y="2926080"/>
            <a:ext cx="3502152" cy="1828800"/>
          </a:xfrm>
          <a:prstGeom prst="rect">
            <a:avLst/>
          </a:prstGeom>
          <a:solidFill>
            <a:srgbClr val="2A3D54"/>
          </a:solidFill>
          <a:ln w="12700">
            <a:solidFill>
              <a:srgbClr val="3C5068"/>
            </a:solidFill>
            <a:prstDash val="solid"/>
          </a:ln>
        </p:spPr>
      </p:sp>
      <p:sp>
        <p:nvSpPr>
          <p:cNvPr id="15" name="card-edge-3"/>
          <p:cNvSpPr/>
          <p:nvPr/>
        </p:nvSpPr>
        <p:spPr>
          <a:xfrm>
            <a:off x="8065008" y="2926080"/>
            <a:ext cx="50292" cy="1828800"/>
          </a:xfrm>
          <a:prstGeom prst="rect">
            <a:avLst/>
          </a:prstGeom>
          <a:solidFill>
            <a:srgbClr val="F47920"/>
          </a:solidFill>
          <a:ln/>
        </p:spPr>
      </p:sp>
      <p:sp>
        <p:nvSpPr>
          <p:cNvPr id="16" name="Text 14"/>
          <p:cNvSpPr txBox="1"/>
          <p:nvPr/>
        </p:nvSpPr>
        <p:spPr>
          <a:xfrm>
            <a:off x="8321040" y="3108960"/>
            <a:ext cx="3044952" cy="548640"/>
          </a:xfrm>
          <a:prstGeom prst="rect">
            <a:avLst/>
          </a:prstGeom>
          <a:noFill/>
          <a:ln/>
        </p:spPr>
        <p:txBody>
          <a:bodyPr wrap="square" lIns="0" tIns="0" rIns="0" bIns="0" rtlCol="0" anchor="t"/>
          <a:lstStyle/>
          <a:p>
            <a:pPr indent="0" marL="0">
              <a:buNone/>
            </a:pPr>
            <a:r>
              <a:rPr lang="en-US" sz="1400" b="1" dirty="0">
                <a:solidFill>
                  <a:srgbClr val="FFFFFF"/>
                </a:solidFill>
                <a:latin typeface="Georgia" pitchFamily="34" charset="0"/>
                <a:ea typeface="Georgia" pitchFamily="34" charset="-122"/>
                <a:cs typeface="Georgia" pitchFamily="34" charset="-120"/>
              </a:rPr>
              <a:t>DISAGREEMENT KEPT</a:t>
            </a:r>
            <a:endParaRPr lang="en-US" sz="1400" dirty="0"/>
          </a:p>
        </p:txBody>
      </p:sp>
      <p:sp>
        <p:nvSpPr>
          <p:cNvPr id="17" name="Text 15"/>
          <p:cNvSpPr txBox="1"/>
          <p:nvPr/>
        </p:nvSpPr>
        <p:spPr>
          <a:xfrm>
            <a:off x="8321040" y="3675888"/>
            <a:ext cx="3044952" cy="868680"/>
          </a:xfrm>
          <a:prstGeom prst="rect">
            <a:avLst/>
          </a:prstGeom>
          <a:noFill/>
          <a:ln/>
        </p:spPr>
        <p:txBody>
          <a:bodyPr wrap="square" lIns="0" tIns="0" rIns="0" bIns="0" rtlCol="0" anchor="t"/>
          <a:lstStyle/>
          <a:p>
            <a:pPr indent="0" marL="0">
              <a:lnSpc>
                <a:spcPct val="122000"/>
              </a:lnSpc>
              <a:buNone/>
            </a:pPr>
            <a:r>
              <a:rPr lang="en-US" sz="1250" dirty="0">
                <a:solidFill>
                  <a:srgbClr val="B9C4D0"/>
                </a:solidFill>
                <a:latin typeface="Trebuchet MS" pitchFamily="34" charset="0"/>
                <a:ea typeface="Trebuchet MS" pitchFamily="34" charset="-122"/>
                <a:cs typeface="Trebuchet MS" pitchFamily="34" charset="-120"/>
              </a:rPr>
              <a:t>Where the agents conflict, the conflict is surfaced rather than averaged away.</a:t>
            </a:r>
            <a:endParaRPr lang="en-US" sz="1250" dirty="0"/>
          </a:p>
        </p:txBody>
      </p:sp>
      <p:sp>
        <p:nvSpPr>
          <p:cNvPr id="18" name="Text 16"/>
          <p:cNvSpPr txBox="1"/>
          <p:nvPr/>
        </p:nvSpPr>
        <p:spPr>
          <a:xfrm>
            <a:off x="621792" y="5029200"/>
            <a:ext cx="10945368" cy="914400"/>
          </a:xfrm>
          <a:prstGeom prst="rect">
            <a:avLst/>
          </a:prstGeom>
          <a:noFill/>
          <a:ln/>
        </p:spPr>
        <p:txBody>
          <a:bodyPr wrap="square" lIns="0" tIns="0" rIns="0" bIns="0" rtlCol="0" anchor="t"/>
          <a:lstStyle/>
          <a:p>
            <a:pPr indent="0" marL="0">
              <a:lnSpc>
                <a:spcPct val="125000"/>
              </a:lnSpc>
              <a:buNone/>
            </a:pPr>
            <a:r>
              <a:rPr lang="en-US" sz="1500" dirty="0">
                <a:solidFill>
                  <a:srgbClr val="B9C4D0"/>
                </a:solidFill>
                <a:latin typeface="Trebuchet MS" pitchFamily="34" charset="0"/>
                <a:ea typeface="Trebuchet MS" pitchFamily="34" charset="-122"/>
                <a:cs typeface="Trebuchet MS" pitchFamily="34" charset="-120"/>
              </a:rPr>
              <a:t>It is a prototype and it is offered as one. What it demonstrates is not that the problem is solved, but that these commitments are things you can build with, rather than principles that evaporate on contact with an implementation.</a:t>
            </a:r>
            <a:endParaRPr lang="en-US" sz="15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txBox="1"/>
          <p:nvPr/>
        </p:nvSpPr>
        <p:spPr>
          <a:xfrm>
            <a:off x="621792" y="420624"/>
            <a:ext cx="10945368" cy="274320"/>
          </a:xfrm>
          <a:prstGeom prst="rect">
            <a:avLst/>
          </a:prstGeom>
          <a:noFill/>
          <a:ln/>
        </p:spPr>
        <p:txBody>
          <a:bodyPr wrap="square" lIns="0" tIns="0" rIns="0" bIns="0" rtlCol="0" anchor="ctr"/>
          <a:lstStyle/>
          <a:p>
            <a:pPr indent="0" marL="0">
              <a:buNone/>
            </a:pPr>
            <a:r>
              <a:rPr lang="en-US" sz="1100" b="1" spc="260" kern="0" dirty="0">
                <a:solidFill>
                  <a:srgbClr val="F47920"/>
                </a:solidFill>
                <a:latin typeface="Trebuchet MS" pitchFamily="34" charset="0"/>
                <a:ea typeface="Trebuchet MS" pitchFamily="34" charset="-122"/>
                <a:cs typeface="Trebuchet MS" pitchFamily="34" charset="-120"/>
              </a:rPr>
              <a:t>PART THREE   ·   LIMITS, AND WHAT TO DO WITH IT</a:t>
            </a:r>
            <a:endParaRPr lang="en-US" sz="1100" dirty="0"/>
          </a:p>
        </p:txBody>
      </p:sp>
      <p:sp>
        <p:nvSpPr>
          <p:cNvPr id="3" name="Text 1"/>
          <p:cNvSpPr txBox="1"/>
          <p:nvPr/>
        </p:nvSpPr>
        <p:spPr>
          <a:xfrm>
            <a:off x="621792" y="786384"/>
            <a:ext cx="10945368" cy="914400"/>
          </a:xfrm>
          <a:prstGeom prst="rect">
            <a:avLst/>
          </a:prstGeom>
          <a:noFill/>
          <a:ln/>
        </p:spPr>
        <p:txBody>
          <a:bodyPr wrap="square" lIns="0" tIns="0" rIns="0" bIns="0" rtlCol="0" anchor="t"/>
          <a:lstStyle/>
          <a:p>
            <a:pPr indent="0" marL="0">
              <a:buNone/>
            </a:pPr>
            <a:r>
              <a:rPr lang="en-US" sz="3000" b="1" dirty="0">
                <a:solidFill>
                  <a:srgbClr val="1B2838"/>
                </a:solidFill>
                <a:latin typeface="Georgia" pitchFamily="34" charset="0"/>
                <a:ea typeface="Georgia" pitchFamily="34" charset="-122"/>
                <a:cs typeface="Georgia" pitchFamily="34" charset="-120"/>
              </a:rPr>
              <a:t>What this does not claim</a:t>
            </a:r>
            <a:endParaRPr lang="en-US" sz="3000" dirty="0"/>
          </a:p>
        </p:txBody>
      </p:sp>
      <p:sp>
        <p:nvSpPr>
          <p:cNvPr id="4" name="Text 2"/>
          <p:cNvSpPr txBox="1"/>
          <p:nvPr/>
        </p:nvSpPr>
        <p:spPr>
          <a:xfrm>
            <a:off x="10725912" y="6144768"/>
            <a:ext cx="914400" cy="274320"/>
          </a:xfrm>
          <a:prstGeom prst="rect">
            <a:avLst/>
          </a:prstGeom>
          <a:noFill/>
          <a:ln/>
        </p:spPr>
        <p:txBody>
          <a:bodyPr wrap="square" lIns="0" tIns="0" rIns="0" bIns="0" rtlCol="0" anchor="ctr"/>
          <a:lstStyle/>
          <a:p>
            <a:pPr algn="r" indent="0" marL="0">
              <a:buNone/>
            </a:pPr>
            <a:r>
              <a:rPr lang="en-US" sz="1000" dirty="0">
                <a:solidFill>
                  <a:srgbClr val="5B6A7D"/>
                </a:solidFill>
                <a:latin typeface="Trebuchet MS" pitchFamily="34" charset="0"/>
                <a:ea typeface="Trebuchet MS" pitchFamily="34" charset="-122"/>
                <a:cs typeface="Trebuchet MS" pitchFamily="34" charset="-120"/>
              </a:rPr>
              <a:t>12</a:t>
            </a:r>
            <a:endParaRPr lang="en-US" sz="1000" dirty="0"/>
          </a:p>
        </p:txBody>
      </p:sp>
      <p:sp>
        <p:nvSpPr>
          <p:cNvPr id="5" name="Text 3"/>
          <p:cNvSpPr txBox="1"/>
          <p:nvPr/>
        </p:nvSpPr>
        <p:spPr>
          <a:xfrm>
            <a:off x="621792" y="1783080"/>
            <a:ext cx="10945368" cy="411480"/>
          </a:xfrm>
          <a:prstGeom prst="rect">
            <a:avLst/>
          </a:prstGeom>
          <a:noFill/>
          <a:ln/>
        </p:spPr>
        <p:txBody>
          <a:bodyPr wrap="square" lIns="0" tIns="0" rIns="0" bIns="0" rtlCol="0" anchor="t"/>
          <a:lstStyle/>
          <a:p>
            <a:pPr indent="0" marL="0">
              <a:lnSpc>
                <a:spcPct val="125000"/>
              </a:lnSpc>
              <a:buNone/>
            </a:pPr>
            <a:r>
              <a:rPr lang="en-US" sz="1500" dirty="0">
                <a:solidFill>
                  <a:srgbClr val="1B2838"/>
                </a:solidFill>
                <a:latin typeface="Trebuchet MS" pitchFamily="34" charset="0"/>
                <a:ea typeface="Trebuchet MS" pitchFamily="34" charset="-122"/>
                <a:cs typeface="Trebuchet MS" pitchFamily="34" charset="-120"/>
              </a:rPr>
              <a:t>Short versions tend to overstate. Here is what this one is not saying.</a:t>
            </a:r>
            <a:endParaRPr lang="en-US" sz="1500" dirty="0"/>
          </a:p>
        </p:txBody>
      </p:sp>
      <p:sp>
        <p:nvSpPr>
          <p:cNvPr id="6" name="Text 4"/>
          <p:cNvSpPr txBox="1"/>
          <p:nvPr/>
        </p:nvSpPr>
        <p:spPr>
          <a:xfrm>
            <a:off x="621792" y="2377440"/>
            <a:ext cx="329184" cy="292608"/>
          </a:xfrm>
          <a:prstGeom prst="rect">
            <a:avLst/>
          </a:prstGeom>
          <a:noFill/>
          <a:ln/>
        </p:spPr>
        <p:txBody>
          <a:bodyPr wrap="square" lIns="0" tIns="0" rIns="0" bIns="0" rtlCol="0" anchor="ctr"/>
          <a:lstStyle/>
          <a:p>
            <a:pPr indent="0" marL="0">
              <a:buNone/>
            </a:pPr>
            <a:r>
              <a:rPr lang="en-US" sz="1400" b="1" dirty="0">
                <a:solidFill>
                  <a:srgbClr val="C0490A"/>
                </a:solidFill>
                <a:latin typeface="Trebuchet MS" pitchFamily="34" charset="0"/>
                <a:ea typeface="Trebuchet MS" pitchFamily="34" charset="-122"/>
                <a:cs typeface="Trebuchet MS" pitchFamily="34" charset="-120"/>
              </a:rPr>
              <a:t>✕</a:t>
            </a:r>
            <a:endParaRPr lang="en-US" sz="1400" dirty="0"/>
          </a:p>
        </p:txBody>
      </p:sp>
      <p:sp>
        <p:nvSpPr>
          <p:cNvPr id="7" name="Text 5"/>
          <p:cNvSpPr txBox="1"/>
          <p:nvPr/>
        </p:nvSpPr>
        <p:spPr>
          <a:xfrm>
            <a:off x="1005840" y="2377440"/>
            <a:ext cx="10561320" cy="292608"/>
          </a:xfrm>
          <a:prstGeom prst="rect">
            <a:avLst/>
          </a:prstGeom>
          <a:noFill/>
          <a:ln/>
        </p:spPr>
        <p:txBody>
          <a:bodyPr wrap="square" lIns="0" tIns="0" rIns="0" bIns="0" rtlCol="0" anchor="ctr"/>
          <a:lstStyle/>
          <a:p>
            <a:pPr indent="0" marL="0">
              <a:buNone/>
            </a:pPr>
            <a:r>
              <a:rPr lang="en-US" sz="1500" b="1" strike="sngStrike" dirty="0">
                <a:solidFill>
                  <a:srgbClr val="5B6A7D"/>
                </a:solidFill>
                <a:latin typeface="Georgia" pitchFamily="34" charset="0"/>
                <a:ea typeface="Georgia" pitchFamily="34" charset="-122"/>
                <a:cs typeface="Georgia" pitchFamily="34" charset="-120"/>
              </a:rPr>
              <a:t>AGI is impossible.</a:t>
            </a:r>
            <a:endParaRPr lang="en-US" sz="1500" dirty="0"/>
          </a:p>
        </p:txBody>
      </p:sp>
      <p:sp>
        <p:nvSpPr>
          <p:cNvPr id="8" name="Text 6"/>
          <p:cNvSpPr txBox="1"/>
          <p:nvPr/>
        </p:nvSpPr>
        <p:spPr>
          <a:xfrm>
            <a:off x="1005840" y="2624328"/>
            <a:ext cx="10561320" cy="548640"/>
          </a:xfrm>
          <a:prstGeom prst="rect">
            <a:avLst/>
          </a:prstGeom>
          <a:noFill/>
          <a:ln/>
        </p:spPr>
        <p:txBody>
          <a:bodyPr wrap="square" lIns="0" tIns="0" rIns="0" bIns="0" rtlCol="0" anchor="ctr"/>
          <a:lstStyle/>
          <a:p>
            <a:pPr indent="0" marL="0">
              <a:lnSpc>
                <a:spcPct val="120000"/>
              </a:lnSpc>
              <a:buNone/>
            </a:pPr>
            <a:r>
              <a:rPr lang="en-US" sz="1300" dirty="0">
                <a:solidFill>
                  <a:srgbClr val="1B2838"/>
                </a:solidFill>
                <a:latin typeface="Trebuchet MS" pitchFamily="34" charset="0"/>
                <a:ea typeface="Trebuchet MS" pitchFamily="34" charset="-122"/>
                <a:cs typeface="Trebuchet MS" pitchFamily="34" charset="-120"/>
              </a:rPr>
              <a:t>Not the argument, and not knowable. The argument is that it is the wrong thing to be aiming at, which is a question about goals rather than about feasibility.</a:t>
            </a:r>
            <a:endParaRPr lang="en-US" sz="1300" dirty="0"/>
          </a:p>
        </p:txBody>
      </p:sp>
      <p:sp>
        <p:nvSpPr>
          <p:cNvPr id="9" name="Text 7"/>
          <p:cNvSpPr txBox="1"/>
          <p:nvPr/>
        </p:nvSpPr>
        <p:spPr>
          <a:xfrm>
            <a:off x="621792" y="3310128"/>
            <a:ext cx="329184" cy="292608"/>
          </a:xfrm>
          <a:prstGeom prst="rect">
            <a:avLst/>
          </a:prstGeom>
          <a:noFill/>
          <a:ln/>
        </p:spPr>
        <p:txBody>
          <a:bodyPr wrap="square" lIns="0" tIns="0" rIns="0" bIns="0" rtlCol="0" anchor="ctr"/>
          <a:lstStyle/>
          <a:p>
            <a:pPr indent="0" marL="0">
              <a:buNone/>
            </a:pPr>
            <a:r>
              <a:rPr lang="en-US" sz="1400" b="1" dirty="0">
                <a:solidFill>
                  <a:srgbClr val="C0490A"/>
                </a:solidFill>
                <a:latin typeface="Trebuchet MS" pitchFamily="34" charset="0"/>
                <a:ea typeface="Trebuchet MS" pitchFamily="34" charset="-122"/>
                <a:cs typeface="Trebuchet MS" pitchFamily="34" charset="-120"/>
              </a:rPr>
              <a:t>✕</a:t>
            </a:r>
            <a:endParaRPr lang="en-US" sz="1400" dirty="0"/>
          </a:p>
        </p:txBody>
      </p:sp>
      <p:sp>
        <p:nvSpPr>
          <p:cNvPr id="10" name="Text 8"/>
          <p:cNvSpPr txBox="1"/>
          <p:nvPr/>
        </p:nvSpPr>
        <p:spPr>
          <a:xfrm>
            <a:off x="1005840" y="3310128"/>
            <a:ext cx="10561320" cy="292608"/>
          </a:xfrm>
          <a:prstGeom prst="rect">
            <a:avLst/>
          </a:prstGeom>
          <a:noFill/>
          <a:ln/>
        </p:spPr>
        <p:txBody>
          <a:bodyPr wrap="square" lIns="0" tIns="0" rIns="0" bIns="0" rtlCol="0" anchor="ctr"/>
          <a:lstStyle/>
          <a:p>
            <a:pPr indent="0" marL="0">
              <a:buNone/>
            </a:pPr>
            <a:r>
              <a:rPr lang="en-US" sz="1500" b="1" strike="sngStrike" dirty="0">
                <a:solidFill>
                  <a:srgbClr val="5B6A7D"/>
                </a:solidFill>
                <a:latin typeface="Georgia" pitchFamily="34" charset="0"/>
                <a:ea typeface="Georgia" pitchFamily="34" charset="-122"/>
                <a:cs typeface="Georgia" pitchFamily="34" charset="-120"/>
              </a:rPr>
              <a:t>This is a safer, more modest compromise.</a:t>
            </a:r>
            <a:endParaRPr lang="en-US" sz="1500" dirty="0"/>
          </a:p>
        </p:txBody>
      </p:sp>
      <p:sp>
        <p:nvSpPr>
          <p:cNvPr id="11" name="Text 9"/>
          <p:cNvSpPr txBox="1"/>
          <p:nvPr/>
        </p:nvSpPr>
        <p:spPr>
          <a:xfrm>
            <a:off x="1005840" y="3557016"/>
            <a:ext cx="10561320" cy="548640"/>
          </a:xfrm>
          <a:prstGeom prst="rect">
            <a:avLst/>
          </a:prstGeom>
          <a:noFill/>
          <a:ln/>
        </p:spPr>
        <p:txBody>
          <a:bodyPr wrap="square" lIns="0" tIns="0" rIns="0" bIns="0" rtlCol="0" anchor="ctr"/>
          <a:lstStyle/>
          <a:p>
            <a:pPr indent="0" marL="0">
              <a:lnSpc>
                <a:spcPct val="120000"/>
              </a:lnSpc>
              <a:buNone/>
            </a:pPr>
            <a:r>
              <a:rPr lang="en-US" sz="1300" dirty="0">
                <a:solidFill>
                  <a:srgbClr val="1B2838"/>
                </a:solidFill>
                <a:latin typeface="Trebuchet MS" pitchFamily="34" charset="0"/>
                <a:ea typeface="Trebuchet MS" pitchFamily="34" charset="-122"/>
                <a:cs typeface="Trebuchet MS" pitchFamily="34" charset="-120"/>
              </a:rPr>
              <a:t>It is not offered as a compromise. On this account it is the better goal on the technical merits, and the modest-sounding version is the one that actually works.</a:t>
            </a:r>
            <a:endParaRPr lang="en-US" sz="1300" dirty="0"/>
          </a:p>
        </p:txBody>
      </p:sp>
      <p:sp>
        <p:nvSpPr>
          <p:cNvPr id="12" name="Text 10"/>
          <p:cNvSpPr txBox="1"/>
          <p:nvPr/>
        </p:nvSpPr>
        <p:spPr>
          <a:xfrm>
            <a:off x="621792" y="4242816"/>
            <a:ext cx="329184" cy="292608"/>
          </a:xfrm>
          <a:prstGeom prst="rect">
            <a:avLst/>
          </a:prstGeom>
          <a:noFill/>
          <a:ln/>
        </p:spPr>
        <p:txBody>
          <a:bodyPr wrap="square" lIns="0" tIns="0" rIns="0" bIns="0" rtlCol="0" anchor="ctr"/>
          <a:lstStyle/>
          <a:p>
            <a:pPr indent="0" marL="0">
              <a:buNone/>
            </a:pPr>
            <a:r>
              <a:rPr lang="en-US" sz="1400" b="1" dirty="0">
                <a:solidFill>
                  <a:srgbClr val="C0490A"/>
                </a:solidFill>
                <a:latin typeface="Trebuchet MS" pitchFamily="34" charset="0"/>
                <a:ea typeface="Trebuchet MS" pitchFamily="34" charset="-122"/>
                <a:cs typeface="Trebuchet MS" pitchFamily="34" charset="-120"/>
              </a:rPr>
              <a:t>✕</a:t>
            </a:r>
            <a:endParaRPr lang="en-US" sz="1400" dirty="0"/>
          </a:p>
        </p:txBody>
      </p:sp>
      <p:sp>
        <p:nvSpPr>
          <p:cNvPr id="13" name="Text 11"/>
          <p:cNvSpPr txBox="1"/>
          <p:nvPr/>
        </p:nvSpPr>
        <p:spPr>
          <a:xfrm>
            <a:off x="1005840" y="4242816"/>
            <a:ext cx="10561320" cy="292608"/>
          </a:xfrm>
          <a:prstGeom prst="rect">
            <a:avLst/>
          </a:prstGeom>
          <a:noFill/>
          <a:ln/>
        </p:spPr>
        <p:txBody>
          <a:bodyPr wrap="square" lIns="0" tIns="0" rIns="0" bIns="0" rtlCol="0" anchor="ctr"/>
          <a:lstStyle/>
          <a:p>
            <a:pPr indent="0" marL="0">
              <a:buNone/>
            </a:pPr>
            <a:r>
              <a:rPr lang="en-US" sz="1500" b="1" strike="sngStrike" dirty="0">
                <a:solidFill>
                  <a:srgbClr val="5B6A7D"/>
                </a:solidFill>
                <a:latin typeface="Georgia" pitchFamily="34" charset="0"/>
                <a:ea typeface="Georgia" pitchFamily="34" charset="-122"/>
                <a:cs typeface="Georgia" pitchFamily="34" charset="-120"/>
              </a:rPr>
              <a:t>We already have this, it is called tools.</a:t>
            </a:r>
            <a:endParaRPr lang="en-US" sz="1500" dirty="0"/>
          </a:p>
        </p:txBody>
      </p:sp>
      <p:sp>
        <p:nvSpPr>
          <p:cNvPr id="14" name="Text 12"/>
          <p:cNvSpPr txBox="1"/>
          <p:nvPr/>
        </p:nvSpPr>
        <p:spPr>
          <a:xfrm>
            <a:off x="1005840" y="4489704"/>
            <a:ext cx="10561320" cy="548640"/>
          </a:xfrm>
          <a:prstGeom prst="rect">
            <a:avLst/>
          </a:prstGeom>
          <a:noFill/>
          <a:ln/>
        </p:spPr>
        <p:txBody>
          <a:bodyPr wrap="square" lIns="0" tIns="0" rIns="0" bIns="0" rtlCol="0" anchor="ctr"/>
          <a:lstStyle/>
          <a:p>
            <a:pPr indent="0" marL="0">
              <a:lnSpc>
                <a:spcPct val="120000"/>
              </a:lnSpc>
              <a:buNone/>
            </a:pPr>
            <a:r>
              <a:rPr lang="en-US" sz="1300" dirty="0">
                <a:solidFill>
                  <a:srgbClr val="1B2838"/>
                </a:solidFill>
                <a:latin typeface="Trebuchet MS" pitchFamily="34" charset="0"/>
                <a:ea typeface="Trebuchet MS" pitchFamily="34" charset="-122"/>
                <a:cs typeface="Trebuchet MS" pitchFamily="34" charset="-120"/>
              </a:rPr>
              <a:t>Today’s tools optimise for engagement and task completion. One built to these commitments would optimise for the quality of the person’s decision: a different target, and a different design. The test is what a system is built to maximise, not whether a human is present.</a:t>
            </a:r>
            <a:endParaRPr lang="en-US" sz="1300" dirty="0"/>
          </a:p>
        </p:txBody>
      </p:sp>
      <p:sp>
        <p:nvSpPr>
          <p:cNvPr id="15" name="Text 13"/>
          <p:cNvSpPr txBox="1"/>
          <p:nvPr/>
        </p:nvSpPr>
        <p:spPr>
          <a:xfrm>
            <a:off x="621792" y="5175504"/>
            <a:ext cx="329184" cy="292608"/>
          </a:xfrm>
          <a:prstGeom prst="rect">
            <a:avLst/>
          </a:prstGeom>
          <a:noFill/>
          <a:ln/>
        </p:spPr>
        <p:txBody>
          <a:bodyPr wrap="square" lIns="0" tIns="0" rIns="0" bIns="0" rtlCol="0" anchor="ctr"/>
          <a:lstStyle/>
          <a:p>
            <a:pPr indent="0" marL="0">
              <a:buNone/>
            </a:pPr>
            <a:r>
              <a:rPr lang="en-US" sz="1400" b="1" dirty="0">
                <a:solidFill>
                  <a:srgbClr val="C0490A"/>
                </a:solidFill>
                <a:latin typeface="Trebuchet MS" pitchFamily="34" charset="0"/>
                <a:ea typeface="Trebuchet MS" pitchFamily="34" charset="-122"/>
                <a:cs typeface="Trebuchet MS" pitchFamily="34" charset="-120"/>
              </a:rPr>
              <a:t>✕</a:t>
            </a:r>
            <a:endParaRPr lang="en-US" sz="1400" dirty="0"/>
          </a:p>
        </p:txBody>
      </p:sp>
      <p:sp>
        <p:nvSpPr>
          <p:cNvPr id="16" name="Text 14"/>
          <p:cNvSpPr txBox="1"/>
          <p:nvPr/>
        </p:nvSpPr>
        <p:spPr>
          <a:xfrm>
            <a:off x="1005840" y="5175504"/>
            <a:ext cx="10561320" cy="292608"/>
          </a:xfrm>
          <a:prstGeom prst="rect">
            <a:avLst/>
          </a:prstGeom>
          <a:noFill/>
          <a:ln/>
        </p:spPr>
        <p:txBody>
          <a:bodyPr wrap="square" lIns="0" tIns="0" rIns="0" bIns="0" rtlCol="0" anchor="ctr"/>
          <a:lstStyle/>
          <a:p>
            <a:pPr indent="0" marL="0">
              <a:buNone/>
            </a:pPr>
            <a:r>
              <a:rPr lang="en-US" sz="1500" b="1" strike="sngStrike" dirty="0">
                <a:solidFill>
                  <a:srgbClr val="5B6A7D"/>
                </a:solidFill>
                <a:latin typeface="Georgia" pitchFamily="34" charset="0"/>
                <a:ea typeface="Georgia" pitchFamily="34" charset="-122"/>
                <a:cs typeface="Georgia" pitchFamily="34" charset="-120"/>
              </a:rPr>
              <a:t>Here is the specification.</a:t>
            </a:r>
            <a:endParaRPr lang="en-US" sz="1500" dirty="0"/>
          </a:p>
        </p:txBody>
      </p:sp>
      <p:sp>
        <p:nvSpPr>
          <p:cNvPr id="17" name="Text 15"/>
          <p:cNvSpPr txBox="1"/>
          <p:nvPr/>
        </p:nvSpPr>
        <p:spPr>
          <a:xfrm>
            <a:off x="1005840" y="5422392"/>
            <a:ext cx="10561320" cy="548640"/>
          </a:xfrm>
          <a:prstGeom prst="rect">
            <a:avLst/>
          </a:prstGeom>
          <a:noFill/>
          <a:ln/>
        </p:spPr>
        <p:txBody>
          <a:bodyPr wrap="square" lIns="0" tIns="0" rIns="0" bIns="0" rtlCol="0" anchor="ctr"/>
          <a:lstStyle/>
          <a:p>
            <a:pPr indent="0" marL="0">
              <a:lnSpc>
                <a:spcPct val="120000"/>
              </a:lnSpc>
              <a:buNone/>
            </a:pPr>
            <a:r>
              <a:rPr lang="en-US" sz="1300" dirty="0">
                <a:solidFill>
                  <a:srgbClr val="1B2838"/>
                </a:solidFill>
                <a:latin typeface="Trebuchet MS" pitchFamily="34" charset="0"/>
                <a:ea typeface="Trebuchet MS" pitchFamily="34" charset="-122"/>
                <a:cs typeface="Trebuchet MS" pitchFamily="34" charset="-120"/>
              </a:rPr>
              <a:t>There isn’t one. Five principles, four commitments and a prototype are a direction, not an engineering document, and the paper says so.</a:t>
            </a:r>
            <a:endParaRPr lang="en-US" sz="13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txBox="1"/>
          <p:nvPr/>
        </p:nvSpPr>
        <p:spPr>
          <a:xfrm>
            <a:off x="621792" y="420624"/>
            <a:ext cx="10945368" cy="274320"/>
          </a:xfrm>
          <a:prstGeom prst="rect">
            <a:avLst/>
          </a:prstGeom>
          <a:noFill/>
          <a:ln/>
        </p:spPr>
        <p:txBody>
          <a:bodyPr wrap="square" lIns="0" tIns="0" rIns="0" bIns="0" rtlCol="0" anchor="ctr"/>
          <a:lstStyle/>
          <a:p>
            <a:pPr indent="0" marL="0">
              <a:buNone/>
            </a:pPr>
            <a:r>
              <a:rPr lang="en-US" sz="1100" b="1" spc="260" kern="0" dirty="0">
                <a:solidFill>
                  <a:srgbClr val="F47920"/>
                </a:solidFill>
                <a:latin typeface="Trebuchet MS" pitchFamily="34" charset="0"/>
                <a:ea typeface="Trebuchet MS" pitchFamily="34" charset="-122"/>
                <a:cs typeface="Trebuchet MS" pitchFamily="34" charset="-120"/>
              </a:rPr>
              <a:t>PART THREE   ·   LIMITS, AND WHAT TO DO WITH IT</a:t>
            </a:r>
            <a:endParaRPr lang="en-US" sz="1100" dirty="0"/>
          </a:p>
        </p:txBody>
      </p:sp>
      <p:sp>
        <p:nvSpPr>
          <p:cNvPr id="3" name="Text 1"/>
          <p:cNvSpPr txBox="1"/>
          <p:nvPr/>
        </p:nvSpPr>
        <p:spPr>
          <a:xfrm>
            <a:off x="621792" y="786384"/>
            <a:ext cx="10945368" cy="914400"/>
          </a:xfrm>
          <a:prstGeom prst="rect">
            <a:avLst/>
          </a:prstGeom>
          <a:noFill/>
          <a:ln/>
        </p:spPr>
        <p:txBody>
          <a:bodyPr wrap="square" lIns="0" tIns="0" rIns="0" bIns="0" rtlCol="0" anchor="t"/>
          <a:lstStyle/>
          <a:p>
            <a:pPr indent="0" marL="0">
              <a:buNone/>
            </a:pPr>
            <a:r>
              <a:rPr lang="en-US" sz="3000" b="1" dirty="0">
                <a:solidFill>
                  <a:srgbClr val="1B2838"/>
                </a:solidFill>
                <a:latin typeface="Georgia" pitchFamily="34" charset="0"/>
                <a:ea typeface="Georgia" pitchFamily="34" charset="-122"/>
                <a:cs typeface="Georgia" pitchFamily="34" charset="-120"/>
              </a:rPr>
              <a:t>Who decides which is which</a:t>
            </a:r>
            <a:endParaRPr lang="en-US" sz="3000" dirty="0"/>
          </a:p>
        </p:txBody>
      </p:sp>
      <p:sp>
        <p:nvSpPr>
          <p:cNvPr id="4" name="Text 2"/>
          <p:cNvSpPr txBox="1"/>
          <p:nvPr/>
        </p:nvSpPr>
        <p:spPr>
          <a:xfrm>
            <a:off x="10725912" y="6144768"/>
            <a:ext cx="914400" cy="274320"/>
          </a:xfrm>
          <a:prstGeom prst="rect">
            <a:avLst/>
          </a:prstGeom>
          <a:noFill/>
          <a:ln/>
        </p:spPr>
        <p:txBody>
          <a:bodyPr wrap="square" lIns="0" tIns="0" rIns="0" bIns="0" rtlCol="0" anchor="ctr"/>
          <a:lstStyle/>
          <a:p>
            <a:pPr algn="r" indent="0" marL="0">
              <a:buNone/>
            </a:pPr>
            <a:r>
              <a:rPr lang="en-US" sz="1000" dirty="0">
                <a:solidFill>
                  <a:srgbClr val="5B6A7D"/>
                </a:solidFill>
                <a:latin typeface="Trebuchet MS" pitchFamily="34" charset="0"/>
                <a:ea typeface="Trebuchet MS" pitchFamily="34" charset="-122"/>
                <a:cs typeface="Trebuchet MS" pitchFamily="34" charset="-120"/>
              </a:rPr>
              <a:t>13</a:t>
            </a:r>
            <a:endParaRPr lang="en-US" sz="1000" dirty="0"/>
          </a:p>
        </p:txBody>
      </p:sp>
      <p:sp>
        <p:nvSpPr>
          <p:cNvPr id="5" name="Text 3"/>
          <p:cNvSpPr txBox="1"/>
          <p:nvPr/>
        </p:nvSpPr>
        <p:spPr>
          <a:xfrm>
            <a:off x="621792" y="1783080"/>
            <a:ext cx="10945368" cy="822960"/>
          </a:xfrm>
          <a:prstGeom prst="rect">
            <a:avLst/>
          </a:prstGeom>
          <a:noFill/>
          <a:ln/>
        </p:spPr>
        <p:txBody>
          <a:bodyPr wrap="square" lIns="0" tIns="0" rIns="0" bIns="0" rtlCol="0" anchor="t"/>
          <a:lstStyle/>
          <a:p>
            <a:pPr indent="0" marL="0">
              <a:lnSpc>
                <a:spcPct val="125000"/>
              </a:lnSpc>
              <a:buNone/>
            </a:pPr>
            <a:r>
              <a:rPr lang="en-US" sz="1500" dirty="0">
                <a:solidFill>
                  <a:srgbClr val="1B2838"/>
                </a:solidFill>
                <a:latin typeface="Trebuchet MS" pitchFamily="34" charset="0"/>
                <a:ea typeface="Trebuchet MS" pitchFamily="34" charset="-122"/>
                <a:cs typeface="Trebuchet MS" pitchFamily="34" charset="-120"/>
              </a:rPr>
              <a:t>The honest hole in all of this. If the distinction is between augmenting a person and replacing them, somebody has to decide which is which, and that is not a technical judgement.</a:t>
            </a:r>
            <a:endParaRPr lang="en-US" sz="1500" dirty="0"/>
          </a:p>
        </p:txBody>
      </p:sp>
      <p:sp>
        <p:nvSpPr>
          <p:cNvPr id="6" name="pullout"/>
          <p:cNvSpPr/>
          <p:nvPr/>
        </p:nvSpPr>
        <p:spPr>
          <a:xfrm>
            <a:off x="621792" y="2834640"/>
            <a:ext cx="10945368" cy="1280160"/>
          </a:xfrm>
          <a:prstGeom prst="rect">
            <a:avLst/>
          </a:prstGeom>
          <a:solidFill>
            <a:srgbClr val="FFFFFF"/>
          </a:solidFill>
          <a:ln w="12700">
            <a:solidFill>
              <a:srgbClr val="E3DBD2"/>
            </a:solidFill>
            <a:prstDash val="solid"/>
          </a:ln>
        </p:spPr>
      </p:sp>
      <p:sp>
        <p:nvSpPr>
          <p:cNvPr id="7" name="pullout-edge"/>
          <p:cNvSpPr/>
          <p:nvPr/>
        </p:nvSpPr>
        <p:spPr>
          <a:xfrm>
            <a:off x="621792" y="2834640"/>
            <a:ext cx="64008" cy="1280160"/>
          </a:xfrm>
          <a:prstGeom prst="rect">
            <a:avLst/>
          </a:prstGeom>
          <a:solidFill>
            <a:srgbClr val="F47920"/>
          </a:solidFill>
          <a:ln/>
        </p:spPr>
      </p:sp>
      <p:sp>
        <p:nvSpPr>
          <p:cNvPr id="8" name="Text 6"/>
          <p:cNvSpPr txBox="1"/>
          <p:nvPr/>
        </p:nvSpPr>
        <p:spPr>
          <a:xfrm>
            <a:off x="1033272" y="3035808"/>
            <a:ext cx="10122408" cy="877824"/>
          </a:xfrm>
          <a:prstGeom prst="rect">
            <a:avLst/>
          </a:prstGeom>
          <a:noFill/>
          <a:ln/>
        </p:spPr>
        <p:txBody>
          <a:bodyPr wrap="square" lIns="0" tIns="0" rIns="0" bIns="0" rtlCol="0" anchor="ctr"/>
          <a:lstStyle/>
          <a:p>
            <a:pPr indent="0" marL="0">
              <a:lnSpc>
                <a:spcPct val="125000"/>
              </a:lnSpc>
              <a:buNone/>
            </a:pPr>
            <a:r>
              <a:rPr lang="en-US" sz="2300" dirty="0">
                <a:solidFill>
                  <a:srgbClr val="1B2838"/>
                </a:solidFill>
                <a:latin typeface="Georgia" pitchFamily="34" charset="0"/>
                <a:ea typeface="Georgia" pitchFamily="34" charset="-122"/>
                <a:cs typeface="Georgia" pitchFamily="34" charset="-120"/>
              </a:rPr>
              <a:t>The same system is augmentation to the person using it and replacement to the person it was bought instead of.</a:t>
            </a:r>
            <a:endParaRPr lang="en-US" sz="2300" dirty="0"/>
          </a:p>
        </p:txBody>
      </p:sp>
      <p:sp>
        <p:nvSpPr>
          <p:cNvPr id="9" name="Text 7"/>
          <p:cNvSpPr txBox="1"/>
          <p:nvPr/>
        </p:nvSpPr>
        <p:spPr>
          <a:xfrm>
            <a:off x="621792" y="4480560"/>
            <a:ext cx="10945368" cy="1463040"/>
          </a:xfrm>
          <a:prstGeom prst="rect">
            <a:avLst/>
          </a:prstGeom>
          <a:noFill/>
          <a:ln/>
        </p:spPr>
        <p:txBody>
          <a:bodyPr wrap="square" lIns="0" tIns="0" rIns="0" bIns="0" rtlCol="0" anchor="t"/>
          <a:lstStyle/>
          <a:p>
            <a:pPr indent="0" marL="0">
              <a:lnSpc>
                <a:spcPct val="125000"/>
              </a:lnSpc>
              <a:buNone/>
            </a:pPr>
            <a:r>
              <a:rPr lang="en-US" sz="1500" dirty="0">
                <a:solidFill>
                  <a:srgbClr val="1B2838"/>
                </a:solidFill>
                <a:latin typeface="Trebuchet MS" pitchFamily="34" charset="0"/>
                <a:ea typeface="Trebuchet MS" pitchFamily="34" charset="-122"/>
                <a:cs typeface="Trebuchet MS" pitchFamily="34" charset="-120"/>
              </a:rPr>
              <a:t>There is no view from nowhere that settles it, and the people best placed to decide are rarely the people who carry the consequence. This paper does not solve that. It says the decision is a public one and should be made in public, which is a weaker answer than anybody wants and a more honest one than pretending the technology decides.</a:t>
            </a:r>
            <a:endParaRPr lang="en-US" sz="15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txBox="1"/>
          <p:nvPr/>
        </p:nvSpPr>
        <p:spPr>
          <a:xfrm>
            <a:off x="621792" y="420624"/>
            <a:ext cx="10945368" cy="274320"/>
          </a:xfrm>
          <a:prstGeom prst="rect">
            <a:avLst/>
          </a:prstGeom>
          <a:noFill/>
          <a:ln/>
        </p:spPr>
        <p:txBody>
          <a:bodyPr wrap="square" lIns="0" tIns="0" rIns="0" bIns="0" rtlCol="0" anchor="ctr"/>
          <a:lstStyle/>
          <a:p>
            <a:pPr indent="0" marL="0">
              <a:buNone/>
            </a:pPr>
            <a:r>
              <a:rPr lang="en-US" sz="1100" b="1" spc="260" kern="0" dirty="0">
                <a:solidFill>
                  <a:srgbClr val="F47920"/>
                </a:solidFill>
                <a:latin typeface="Trebuchet MS" pitchFamily="34" charset="0"/>
                <a:ea typeface="Trebuchet MS" pitchFamily="34" charset="-122"/>
                <a:cs typeface="Trebuchet MS" pitchFamily="34" charset="-120"/>
              </a:rPr>
              <a:t>PART THREE   ·   LIMITS, AND WHAT TO DO WITH IT</a:t>
            </a:r>
            <a:endParaRPr lang="en-US" sz="1100" dirty="0"/>
          </a:p>
        </p:txBody>
      </p:sp>
      <p:sp>
        <p:nvSpPr>
          <p:cNvPr id="3" name="Text 1"/>
          <p:cNvSpPr txBox="1"/>
          <p:nvPr/>
        </p:nvSpPr>
        <p:spPr>
          <a:xfrm>
            <a:off x="621792" y="786384"/>
            <a:ext cx="10945368" cy="914400"/>
          </a:xfrm>
          <a:prstGeom prst="rect">
            <a:avLst/>
          </a:prstGeom>
          <a:noFill/>
          <a:ln/>
        </p:spPr>
        <p:txBody>
          <a:bodyPr wrap="square" lIns="0" tIns="0" rIns="0" bIns="0" rtlCol="0" anchor="t"/>
          <a:lstStyle/>
          <a:p>
            <a:pPr indent="0" marL="0">
              <a:buNone/>
            </a:pPr>
            <a:r>
              <a:rPr lang="en-US" sz="3000" b="1" dirty="0">
                <a:solidFill>
                  <a:srgbClr val="1B2838"/>
                </a:solidFill>
                <a:latin typeface="Georgia" pitchFamily="34" charset="0"/>
                <a:ea typeface="Georgia" pitchFamily="34" charset="-122"/>
                <a:cs typeface="Georgia" pitchFamily="34" charset="-120"/>
              </a:rPr>
              <a:t>Three questions for any tool you are offered</a:t>
            </a:r>
            <a:endParaRPr lang="en-US" sz="3000" dirty="0"/>
          </a:p>
        </p:txBody>
      </p:sp>
      <p:sp>
        <p:nvSpPr>
          <p:cNvPr id="4" name="Text 2"/>
          <p:cNvSpPr txBox="1"/>
          <p:nvPr/>
        </p:nvSpPr>
        <p:spPr>
          <a:xfrm>
            <a:off x="10725912" y="6144768"/>
            <a:ext cx="914400" cy="274320"/>
          </a:xfrm>
          <a:prstGeom prst="rect">
            <a:avLst/>
          </a:prstGeom>
          <a:noFill/>
          <a:ln/>
        </p:spPr>
        <p:txBody>
          <a:bodyPr wrap="square" lIns="0" tIns="0" rIns="0" bIns="0" rtlCol="0" anchor="ctr"/>
          <a:lstStyle/>
          <a:p>
            <a:pPr algn="r" indent="0" marL="0">
              <a:buNone/>
            </a:pPr>
            <a:r>
              <a:rPr lang="en-US" sz="1000" dirty="0">
                <a:solidFill>
                  <a:srgbClr val="5B6A7D"/>
                </a:solidFill>
                <a:latin typeface="Trebuchet MS" pitchFamily="34" charset="0"/>
                <a:ea typeface="Trebuchet MS" pitchFamily="34" charset="-122"/>
                <a:cs typeface="Trebuchet MS" pitchFamily="34" charset="-120"/>
              </a:rPr>
              <a:t>14</a:t>
            </a:r>
            <a:endParaRPr lang="en-US" sz="1000" dirty="0"/>
          </a:p>
        </p:txBody>
      </p:sp>
      <p:sp>
        <p:nvSpPr>
          <p:cNvPr id="5" name="card-1"/>
          <p:cNvSpPr/>
          <p:nvPr/>
        </p:nvSpPr>
        <p:spPr>
          <a:xfrm>
            <a:off x="621792" y="1920240"/>
            <a:ext cx="3502152" cy="2468880"/>
          </a:xfrm>
          <a:prstGeom prst="rect">
            <a:avLst/>
          </a:prstGeom>
          <a:solidFill>
            <a:srgbClr val="FFFFFF"/>
          </a:solidFill>
          <a:ln w="12700">
            <a:solidFill>
              <a:srgbClr val="E3DBD2"/>
            </a:solidFill>
            <a:prstDash val="solid"/>
          </a:ln>
        </p:spPr>
      </p:sp>
      <p:sp>
        <p:nvSpPr>
          <p:cNvPr id="6" name="card-edge-1"/>
          <p:cNvSpPr/>
          <p:nvPr/>
        </p:nvSpPr>
        <p:spPr>
          <a:xfrm>
            <a:off x="621792" y="1920240"/>
            <a:ext cx="50292" cy="2468880"/>
          </a:xfrm>
          <a:prstGeom prst="rect">
            <a:avLst/>
          </a:prstGeom>
          <a:solidFill>
            <a:srgbClr val="F47920"/>
          </a:solidFill>
          <a:ln/>
        </p:spPr>
      </p:sp>
      <p:sp>
        <p:nvSpPr>
          <p:cNvPr id="7" name="Text 5"/>
          <p:cNvSpPr txBox="1"/>
          <p:nvPr/>
        </p:nvSpPr>
        <p:spPr>
          <a:xfrm>
            <a:off x="877824" y="2103120"/>
            <a:ext cx="3044952" cy="713232"/>
          </a:xfrm>
          <a:prstGeom prst="rect">
            <a:avLst/>
          </a:prstGeom>
          <a:noFill/>
          <a:ln/>
        </p:spPr>
        <p:txBody>
          <a:bodyPr wrap="square" lIns="0" tIns="0" rIns="0" bIns="0" rtlCol="0" anchor="t"/>
          <a:lstStyle/>
          <a:p>
            <a:pPr indent="0" marL="0">
              <a:buNone/>
            </a:pPr>
            <a:r>
              <a:rPr lang="en-US" sz="1350" b="1" dirty="0">
                <a:solidFill>
                  <a:srgbClr val="1B2838"/>
                </a:solidFill>
                <a:latin typeface="Georgia" pitchFamily="34" charset="0"/>
                <a:ea typeface="Georgia" pitchFamily="34" charset="-122"/>
                <a:cs typeface="Georgia" pitchFamily="34" charset="-120"/>
              </a:rPr>
              <a:t>1.  WHAT DOES IT ASSUME ABOUT YOU?</a:t>
            </a:r>
            <a:endParaRPr lang="en-US" sz="1350" dirty="0"/>
          </a:p>
        </p:txBody>
      </p:sp>
      <p:sp>
        <p:nvSpPr>
          <p:cNvPr id="8" name="Text 6"/>
          <p:cNvSpPr txBox="1"/>
          <p:nvPr/>
        </p:nvSpPr>
        <p:spPr>
          <a:xfrm>
            <a:off x="877824" y="2834640"/>
            <a:ext cx="3044952" cy="1344168"/>
          </a:xfrm>
          <a:prstGeom prst="rect">
            <a:avLst/>
          </a:prstGeom>
          <a:noFill/>
          <a:ln/>
        </p:spPr>
        <p:txBody>
          <a:bodyPr wrap="square" lIns="0" tIns="0" rIns="0" bIns="0" rtlCol="0" anchor="t"/>
          <a:lstStyle/>
          <a:p>
            <a:pPr indent="0" marL="0">
              <a:lnSpc>
                <a:spcPct val="122000"/>
              </a:lnSpc>
              <a:buNone/>
            </a:pPr>
            <a:r>
              <a:rPr lang="en-US" sz="1250" dirty="0">
                <a:solidFill>
                  <a:srgbClr val="5B6A7D"/>
                </a:solidFill>
                <a:latin typeface="Trebuchet MS" pitchFamily="34" charset="0"/>
                <a:ea typeface="Trebuchet MS" pitchFamily="34" charset="-122"/>
                <a:cs typeface="Trebuchet MS" pitchFamily="34" charset="-120"/>
              </a:rPr>
              <a:t>That you have judgement worth preserving, or that you are an obstacle between the output and the outcome?</a:t>
            </a:r>
            <a:endParaRPr lang="en-US" sz="1250" dirty="0"/>
          </a:p>
        </p:txBody>
      </p:sp>
      <p:sp>
        <p:nvSpPr>
          <p:cNvPr id="9" name="card-2"/>
          <p:cNvSpPr/>
          <p:nvPr/>
        </p:nvSpPr>
        <p:spPr>
          <a:xfrm>
            <a:off x="4343400" y="1920240"/>
            <a:ext cx="3502152" cy="2468880"/>
          </a:xfrm>
          <a:prstGeom prst="rect">
            <a:avLst/>
          </a:prstGeom>
          <a:solidFill>
            <a:srgbClr val="FFFFFF"/>
          </a:solidFill>
          <a:ln w="12700">
            <a:solidFill>
              <a:srgbClr val="E3DBD2"/>
            </a:solidFill>
            <a:prstDash val="solid"/>
          </a:ln>
        </p:spPr>
      </p:sp>
      <p:sp>
        <p:nvSpPr>
          <p:cNvPr id="10" name="card-edge-2"/>
          <p:cNvSpPr/>
          <p:nvPr/>
        </p:nvSpPr>
        <p:spPr>
          <a:xfrm>
            <a:off x="4343400" y="1920240"/>
            <a:ext cx="50292" cy="2468880"/>
          </a:xfrm>
          <a:prstGeom prst="rect">
            <a:avLst/>
          </a:prstGeom>
          <a:solidFill>
            <a:srgbClr val="F47920"/>
          </a:solidFill>
          <a:ln/>
        </p:spPr>
      </p:sp>
      <p:sp>
        <p:nvSpPr>
          <p:cNvPr id="11" name="Text 9"/>
          <p:cNvSpPr txBox="1"/>
          <p:nvPr/>
        </p:nvSpPr>
        <p:spPr>
          <a:xfrm>
            <a:off x="4599432" y="2103120"/>
            <a:ext cx="3044952" cy="713232"/>
          </a:xfrm>
          <a:prstGeom prst="rect">
            <a:avLst/>
          </a:prstGeom>
          <a:noFill/>
          <a:ln/>
        </p:spPr>
        <p:txBody>
          <a:bodyPr wrap="square" lIns="0" tIns="0" rIns="0" bIns="0" rtlCol="0" anchor="t"/>
          <a:lstStyle/>
          <a:p>
            <a:pPr indent="0" marL="0">
              <a:buNone/>
            </a:pPr>
            <a:r>
              <a:rPr lang="en-US" sz="1350" b="1" dirty="0">
                <a:solidFill>
                  <a:srgbClr val="1B2838"/>
                </a:solidFill>
                <a:latin typeface="Georgia" pitchFamily="34" charset="0"/>
                <a:ea typeface="Georgia" pitchFamily="34" charset="-122"/>
                <a:cs typeface="Georgia" pitchFamily="34" charset="-120"/>
              </a:rPr>
              <a:t>2.  DOES IT EVER SAY IT DOES NOT KNOW?</a:t>
            </a:r>
            <a:endParaRPr lang="en-US" sz="1350" dirty="0"/>
          </a:p>
        </p:txBody>
      </p:sp>
      <p:sp>
        <p:nvSpPr>
          <p:cNvPr id="12" name="Text 10"/>
          <p:cNvSpPr txBox="1"/>
          <p:nvPr/>
        </p:nvSpPr>
        <p:spPr>
          <a:xfrm>
            <a:off x="4599432" y="2834640"/>
            <a:ext cx="3044952" cy="1344168"/>
          </a:xfrm>
          <a:prstGeom prst="rect">
            <a:avLst/>
          </a:prstGeom>
          <a:noFill/>
          <a:ln/>
        </p:spPr>
        <p:txBody>
          <a:bodyPr wrap="square" lIns="0" tIns="0" rIns="0" bIns="0" rtlCol="0" anchor="t"/>
          <a:lstStyle/>
          <a:p>
            <a:pPr indent="0" marL="0">
              <a:lnSpc>
                <a:spcPct val="122000"/>
              </a:lnSpc>
              <a:buNone/>
            </a:pPr>
            <a:r>
              <a:rPr lang="en-US" sz="1250" dirty="0">
                <a:solidFill>
                  <a:srgbClr val="5B6A7D"/>
                </a:solidFill>
                <a:latin typeface="Trebuchet MS" pitchFamily="34" charset="0"/>
                <a:ea typeface="Trebuchet MS" pitchFamily="34" charset="-122"/>
                <a:cs typeface="Trebuchet MS" pitchFamily="34" charset="-120"/>
              </a:rPr>
              <a:t>If it has never once told you that the sources conflict or that it found nothing, it is not that it has always known.</a:t>
            </a:r>
            <a:endParaRPr lang="en-US" sz="1250" dirty="0"/>
          </a:p>
        </p:txBody>
      </p:sp>
      <p:sp>
        <p:nvSpPr>
          <p:cNvPr id="13" name="card-3"/>
          <p:cNvSpPr/>
          <p:nvPr/>
        </p:nvSpPr>
        <p:spPr>
          <a:xfrm>
            <a:off x="8065008" y="1920240"/>
            <a:ext cx="3502152" cy="2468880"/>
          </a:xfrm>
          <a:prstGeom prst="rect">
            <a:avLst/>
          </a:prstGeom>
          <a:solidFill>
            <a:srgbClr val="FFFFFF"/>
          </a:solidFill>
          <a:ln w="12700">
            <a:solidFill>
              <a:srgbClr val="E3DBD2"/>
            </a:solidFill>
            <a:prstDash val="solid"/>
          </a:ln>
        </p:spPr>
      </p:sp>
      <p:sp>
        <p:nvSpPr>
          <p:cNvPr id="14" name="card-edge-3"/>
          <p:cNvSpPr/>
          <p:nvPr/>
        </p:nvSpPr>
        <p:spPr>
          <a:xfrm>
            <a:off x="8065008" y="1920240"/>
            <a:ext cx="50292" cy="2468880"/>
          </a:xfrm>
          <a:prstGeom prst="rect">
            <a:avLst/>
          </a:prstGeom>
          <a:solidFill>
            <a:srgbClr val="F47920"/>
          </a:solidFill>
          <a:ln/>
        </p:spPr>
      </p:sp>
      <p:sp>
        <p:nvSpPr>
          <p:cNvPr id="15" name="Text 13"/>
          <p:cNvSpPr txBox="1"/>
          <p:nvPr/>
        </p:nvSpPr>
        <p:spPr>
          <a:xfrm>
            <a:off x="8321040" y="2103120"/>
            <a:ext cx="3044952" cy="713232"/>
          </a:xfrm>
          <a:prstGeom prst="rect">
            <a:avLst/>
          </a:prstGeom>
          <a:noFill/>
          <a:ln/>
        </p:spPr>
        <p:txBody>
          <a:bodyPr wrap="square" lIns="0" tIns="0" rIns="0" bIns="0" rtlCol="0" anchor="t"/>
          <a:lstStyle/>
          <a:p>
            <a:pPr indent="0" marL="0">
              <a:buNone/>
            </a:pPr>
            <a:r>
              <a:rPr lang="en-US" sz="1350" b="1" dirty="0">
                <a:solidFill>
                  <a:srgbClr val="1B2838"/>
                </a:solidFill>
                <a:latin typeface="Georgia" pitchFamily="34" charset="0"/>
                <a:ea typeface="Georgia" pitchFamily="34" charset="-122"/>
                <a:cs typeface="Georgia" pitchFamily="34" charset="-120"/>
              </a:rPr>
              <a:t>3.  WHAT CAN YOU DO NOW THAT YOU COULD NOT?</a:t>
            </a:r>
            <a:endParaRPr lang="en-US" sz="1350" dirty="0"/>
          </a:p>
        </p:txBody>
      </p:sp>
      <p:sp>
        <p:nvSpPr>
          <p:cNvPr id="16" name="Text 14"/>
          <p:cNvSpPr txBox="1"/>
          <p:nvPr/>
        </p:nvSpPr>
        <p:spPr>
          <a:xfrm>
            <a:off x="8321040" y="2834640"/>
            <a:ext cx="3044952" cy="1344168"/>
          </a:xfrm>
          <a:prstGeom prst="rect">
            <a:avLst/>
          </a:prstGeom>
          <a:noFill/>
          <a:ln/>
        </p:spPr>
        <p:txBody>
          <a:bodyPr wrap="square" lIns="0" tIns="0" rIns="0" bIns="0" rtlCol="0" anchor="t"/>
          <a:lstStyle/>
          <a:p>
            <a:pPr indent="0" marL="0">
              <a:lnSpc>
                <a:spcPct val="122000"/>
              </a:lnSpc>
              <a:buNone/>
            </a:pPr>
            <a:r>
              <a:rPr lang="en-US" sz="1250" dirty="0">
                <a:solidFill>
                  <a:srgbClr val="5B6A7D"/>
                </a:solidFill>
                <a:latin typeface="Trebuchet MS" pitchFamily="34" charset="0"/>
                <a:ea typeface="Trebuchet MS" pitchFamily="34" charset="-122"/>
                <a:cs typeface="Trebuchet MS" pitchFamily="34" charset="-120"/>
              </a:rPr>
              <a:t>After a year of using it. If the honest answer is “produce more of what I used to produce”, the tool widened throughput. If it is “notice things I used to miss”, it widened you.</a:t>
            </a:r>
            <a:endParaRPr lang="en-US" sz="1250" dirty="0"/>
          </a:p>
        </p:txBody>
      </p:sp>
      <p:sp>
        <p:nvSpPr>
          <p:cNvPr id="17" name="Text 15"/>
          <p:cNvSpPr txBox="1"/>
          <p:nvPr/>
        </p:nvSpPr>
        <p:spPr>
          <a:xfrm>
            <a:off x="621792" y="4800600"/>
            <a:ext cx="10945368" cy="457200"/>
          </a:xfrm>
          <a:prstGeom prst="rect">
            <a:avLst/>
          </a:prstGeom>
          <a:noFill/>
          <a:ln/>
        </p:spPr>
        <p:txBody>
          <a:bodyPr wrap="square" lIns="0" tIns="0" rIns="0" bIns="0" rtlCol="0" anchor="t"/>
          <a:lstStyle/>
          <a:p>
            <a:pPr indent="0" marL="0">
              <a:lnSpc>
                <a:spcPct val="125000"/>
              </a:lnSpc>
              <a:buNone/>
            </a:pPr>
            <a:r>
              <a:rPr lang="en-US" sz="1500" dirty="0">
                <a:solidFill>
                  <a:srgbClr val="1B2838"/>
                </a:solidFill>
                <a:latin typeface="Trebuchet MS" pitchFamily="34" charset="0"/>
                <a:ea typeface="Trebuchet MS" pitchFamily="34" charset="-122"/>
                <a:cs typeface="Trebuchet MS" pitchFamily="34" charset="-120"/>
              </a:rPr>
              <a:t>These work on any tool, including the ones the author builds.</a:t>
            </a:r>
            <a:endParaRPr lang="en-US" sz="15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txBox="1"/>
          <p:nvPr/>
        </p:nvSpPr>
        <p:spPr>
          <a:xfrm>
            <a:off x="621792" y="420624"/>
            <a:ext cx="10945368" cy="274320"/>
          </a:xfrm>
          <a:prstGeom prst="rect">
            <a:avLst/>
          </a:prstGeom>
          <a:noFill/>
          <a:ln/>
        </p:spPr>
        <p:txBody>
          <a:bodyPr wrap="square" lIns="0" tIns="0" rIns="0" bIns="0" rtlCol="0" anchor="ctr"/>
          <a:lstStyle/>
          <a:p>
            <a:pPr indent="0" marL="0">
              <a:buNone/>
            </a:pPr>
            <a:r>
              <a:rPr lang="en-US" sz="1100" b="1" spc="260" kern="0" dirty="0">
                <a:solidFill>
                  <a:srgbClr val="F47920"/>
                </a:solidFill>
                <a:latin typeface="Trebuchet MS" pitchFamily="34" charset="0"/>
                <a:ea typeface="Trebuchet MS" pitchFamily="34" charset="-122"/>
                <a:cs typeface="Trebuchet MS" pitchFamily="34" charset="-120"/>
              </a:rPr>
              <a:t>PART THREE   ·   LIMITS, AND WHAT TO DO WITH IT</a:t>
            </a:r>
            <a:endParaRPr lang="en-US" sz="1100" dirty="0"/>
          </a:p>
        </p:txBody>
      </p:sp>
      <p:sp>
        <p:nvSpPr>
          <p:cNvPr id="3" name="Text 1"/>
          <p:cNvSpPr txBox="1"/>
          <p:nvPr/>
        </p:nvSpPr>
        <p:spPr>
          <a:xfrm>
            <a:off x="621792" y="786384"/>
            <a:ext cx="10945368" cy="914400"/>
          </a:xfrm>
          <a:prstGeom prst="rect">
            <a:avLst/>
          </a:prstGeom>
          <a:noFill/>
          <a:ln/>
        </p:spPr>
        <p:txBody>
          <a:bodyPr wrap="square" lIns="0" tIns="0" rIns="0" bIns="0" rtlCol="0" anchor="t"/>
          <a:lstStyle/>
          <a:p>
            <a:pPr indent="0" marL="0">
              <a:buNone/>
            </a:pPr>
            <a:r>
              <a:rPr lang="en-US" sz="3000" b="1" dirty="0">
                <a:solidFill>
                  <a:srgbClr val="FFFFFF"/>
                </a:solidFill>
                <a:latin typeface="Georgia" pitchFamily="34" charset="0"/>
                <a:ea typeface="Georgia" pitchFamily="34" charset="-122"/>
                <a:cs typeface="Georgia" pitchFamily="34" charset="-120"/>
              </a:rPr>
              <a:t>Where this comes from</a:t>
            </a:r>
            <a:endParaRPr lang="en-US" sz="3000" dirty="0"/>
          </a:p>
        </p:txBody>
      </p:sp>
      <p:sp>
        <p:nvSpPr>
          <p:cNvPr id="4" name="Text 2"/>
          <p:cNvSpPr txBox="1"/>
          <p:nvPr/>
        </p:nvSpPr>
        <p:spPr>
          <a:xfrm>
            <a:off x="10725912" y="6144768"/>
            <a:ext cx="914400" cy="274320"/>
          </a:xfrm>
          <a:prstGeom prst="rect">
            <a:avLst/>
          </a:prstGeom>
          <a:noFill/>
          <a:ln/>
        </p:spPr>
        <p:txBody>
          <a:bodyPr wrap="square" lIns="0" tIns="0" rIns="0" bIns="0" rtlCol="0" anchor="ctr"/>
          <a:lstStyle/>
          <a:p>
            <a:pPr algn="r" indent="0" marL="0">
              <a:buNone/>
            </a:pPr>
            <a:r>
              <a:rPr lang="en-US" sz="1000" dirty="0">
                <a:solidFill>
                  <a:srgbClr val="8496A8"/>
                </a:solidFill>
                <a:latin typeface="Trebuchet MS" pitchFamily="34" charset="0"/>
                <a:ea typeface="Trebuchet MS" pitchFamily="34" charset="-122"/>
                <a:cs typeface="Trebuchet MS" pitchFamily="34" charset="-120"/>
              </a:rPr>
              <a:t>15</a:t>
            </a:r>
            <a:endParaRPr lang="en-US" sz="1000" dirty="0"/>
          </a:p>
        </p:txBody>
      </p:sp>
      <p:sp>
        <p:nvSpPr>
          <p:cNvPr id="5" name="Text 3"/>
          <p:cNvSpPr txBox="1"/>
          <p:nvPr/>
        </p:nvSpPr>
        <p:spPr>
          <a:xfrm>
            <a:off x="621792" y="1783080"/>
            <a:ext cx="8229600" cy="1554480"/>
          </a:xfrm>
          <a:prstGeom prst="rect">
            <a:avLst/>
          </a:prstGeom>
          <a:noFill/>
          <a:ln/>
        </p:spPr>
        <p:txBody>
          <a:bodyPr wrap="square" lIns="0" tIns="0" rIns="0" bIns="0" rtlCol="0" anchor="ctr"/>
          <a:lstStyle/>
          <a:p>
            <a:pPr indent="0" marL="0">
              <a:lnSpc>
                <a:spcPct val="130000"/>
              </a:lnSpc>
              <a:buNone/>
            </a:pPr>
            <a:r>
              <a:rPr lang="en-US" sz="1900" dirty="0">
                <a:solidFill>
                  <a:srgbClr val="FFFFFF"/>
                </a:solidFill>
                <a:latin typeface="Georgia" pitchFamily="34" charset="0"/>
                <a:ea typeface="Georgia" pitchFamily="34" charset="-122"/>
                <a:cs typeface="Georgia" pitchFamily="34" charset="-120"/>
              </a:rPr>
              <a:t>This is a short version of the constructive half of a working paper called AHI: The Case for Augmented Human Intelligence, which carries the full argument, the sources and the objections, including the ones that have not been answered.</a:t>
            </a:r>
            <a:endParaRPr lang="en-US" sz="1900" dirty="0"/>
          </a:p>
        </p:txBody>
      </p:sp>
      <p:sp>
        <p:nvSpPr>
          <p:cNvPr id="6" name="Text 4"/>
          <p:cNvSpPr txBox="1"/>
          <p:nvPr/>
        </p:nvSpPr>
        <p:spPr>
          <a:xfrm>
            <a:off x="621792" y="3520440"/>
            <a:ext cx="8229600" cy="822960"/>
          </a:xfrm>
          <a:prstGeom prst="rect">
            <a:avLst/>
          </a:prstGeom>
          <a:noFill/>
          <a:ln/>
        </p:spPr>
        <p:txBody>
          <a:bodyPr wrap="square" lIns="0" tIns="0" rIns="0" bIns="0" rtlCol="0" anchor="ctr"/>
          <a:lstStyle/>
          <a:p>
            <a:pPr indent="0" marL="0">
              <a:lnSpc>
                <a:spcPct val="130000"/>
              </a:lnSpc>
              <a:buNone/>
            </a:pPr>
            <a:r>
              <a:rPr lang="en-US" sz="1500" dirty="0">
                <a:solidFill>
                  <a:srgbClr val="B9C4D0"/>
                </a:solidFill>
                <a:latin typeface="Trebuchet MS" pitchFamily="34" charset="0"/>
                <a:ea typeface="Trebuchet MS" pitchFamily="34" charset="-122"/>
                <a:cs typeface="Trebuchet MS" pitchFamily="34" charset="-120"/>
              </a:rPr>
              <a:t>The diagnosis it rests on is in the companion piece, Why Can’t You Just Be Told?, and in the paper behind it, The Wisdom Gap.</a:t>
            </a:r>
            <a:endParaRPr lang="en-US" sz="1500" dirty="0"/>
          </a:p>
        </p:txBody>
      </p:sp>
      <p:sp>
        <p:nvSpPr>
          <p:cNvPr id="7" name="accent-edge"/>
          <p:cNvSpPr/>
          <p:nvPr/>
        </p:nvSpPr>
        <p:spPr>
          <a:xfrm>
            <a:off x="621792" y="4434840"/>
            <a:ext cx="64008" cy="566928"/>
          </a:xfrm>
          <a:prstGeom prst="rect">
            <a:avLst/>
          </a:prstGeom>
          <a:solidFill>
            <a:srgbClr val="F47920"/>
          </a:solidFill>
          <a:ln/>
        </p:spPr>
      </p:sp>
      <p:sp>
        <p:nvSpPr>
          <p:cNvPr id="8" name="Text 6"/>
          <p:cNvSpPr txBox="1"/>
          <p:nvPr/>
        </p:nvSpPr>
        <p:spPr>
          <a:xfrm>
            <a:off x="1033272" y="4434840"/>
            <a:ext cx="7772400" cy="566928"/>
          </a:xfrm>
          <a:prstGeom prst="rect">
            <a:avLst/>
          </a:prstGeom>
          <a:noFill/>
          <a:ln/>
        </p:spPr>
        <p:txBody>
          <a:bodyPr wrap="square" lIns="0" tIns="0" rIns="0" bIns="0" rtlCol="0" anchor="ctr"/>
          <a:lstStyle/>
          <a:p>
            <a:pPr indent="0" marL="0">
              <a:buNone/>
            </a:pPr>
            <a:r>
              <a:rPr lang="en-US" sz="2400" i="1" dirty="0">
                <a:solidFill>
                  <a:srgbClr val="FFFFFF"/>
                </a:solidFill>
                <a:latin typeface="Georgia" pitchFamily="34" charset="0"/>
                <a:ea typeface="Georgia" pitchFamily="34" charset="-122"/>
                <a:cs typeface="Georgia" pitchFamily="34" charset="-120"/>
              </a:rPr>
              <a:t>The system amplifies. The human decides.</a:t>
            </a:r>
            <a:endParaRPr lang="en-US" sz="2400" dirty="0"/>
          </a:p>
        </p:txBody>
      </p:sp>
      <p:sp>
        <p:nvSpPr>
          <p:cNvPr id="9" name="Text 7"/>
          <p:cNvSpPr txBox="1"/>
          <p:nvPr/>
        </p:nvSpPr>
        <p:spPr>
          <a:xfrm>
            <a:off x="621792" y="5230368"/>
            <a:ext cx="8229600" cy="384048"/>
          </a:xfrm>
          <a:prstGeom prst="rect">
            <a:avLst/>
          </a:prstGeom>
          <a:noFill/>
          <a:ln/>
        </p:spPr>
        <p:txBody>
          <a:bodyPr wrap="square" lIns="0" tIns="0" rIns="0" bIns="0" rtlCol="0" anchor="ctr"/>
          <a:lstStyle/>
          <a:p>
            <a:pPr indent="0" marL="0">
              <a:buNone/>
            </a:pPr>
            <a:r>
              <a:rPr lang="en-US" sz="1200" dirty="0">
                <a:solidFill>
                  <a:srgbClr val="93A3B5"/>
                </a:solidFill>
                <a:latin typeface="Trebuchet MS" pitchFamily="34" charset="0"/>
                <a:ea typeface="Trebuchet MS" pitchFamily="34" charset="-122"/>
                <a:cs typeface="Trebuchet MS" pitchFamily="34" charset="-120"/>
              </a:rPr>
              <a:t>Working papers are revised when they are shown to be wrong, and what changed is kept on the record.</a:t>
            </a:r>
            <a:endParaRPr lang="en-US" sz="1200" dirty="0"/>
          </a:p>
        </p:txBody>
      </p:sp>
      <p:sp>
        <p:nvSpPr>
          <p:cNvPr id="10" name="Text 8"/>
          <p:cNvSpPr txBox="1"/>
          <p:nvPr/>
        </p:nvSpPr>
        <p:spPr>
          <a:xfrm>
            <a:off x="621792" y="5614416"/>
            <a:ext cx="8229600" cy="310896"/>
          </a:xfrm>
          <a:prstGeom prst="rect">
            <a:avLst/>
          </a:prstGeom>
          <a:noFill/>
          <a:ln/>
        </p:spPr>
        <p:txBody>
          <a:bodyPr wrap="square" lIns="0" tIns="0" rIns="0" bIns="0" rtlCol="0" anchor="ctr"/>
          <a:lstStyle/>
          <a:p>
            <a:pPr indent="0" marL="0">
              <a:buNone/>
            </a:pPr>
            <a:r>
              <a:rPr lang="en-US" sz="1300" b="1" spc="100" kern="0" dirty="0">
                <a:solidFill>
                  <a:srgbClr val="FFFFFF"/>
                </a:solidFill>
                <a:latin typeface="Trebuchet MS" pitchFamily="34" charset="0"/>
                <a:ea typeface="Trebuchet MS" pitchFamily="34" charset="-122"/>
                <a:cs typeface="Trebuchet MS" pitchFamily="34" charset="-120"/>
              </a:rPr>
              <a:t>James Maconochie   |   Architecture &amp; Attention</a:t>
            </a:r>
            <a:endParaRPr lang="en-US" sz="1300" dirty="0"/>
          </a:p>
        </p:txBody>
      </p:sp>
      <p:sp>
        <p:nvSpPr>
          <p:cNvPr id="11" name="Text 9"/>
          <p:cNvSpPr txBox="1"/>
          <p:nvPr/>
        </p:nvSpPr>
        <p:spPr>
          <a:xfrm>
            <a:off x="621792" y="5943600"/>
            <a:ext cx="8229600" cy="274320"/>
          </a:xfrm>
          <a:prstGeom prst="rect">
            <a:avLst/>
          </a:prstGeom>
          <a:noFill/>
          <a:ln/>
        </p:spPr>
        <p:txBody>
          <a:bodyPr wrap="square" lIns="0" tIns="0" rIns="0" bIns="0" rtlCol="0" anchor="ctr"/>
          <a:lstStyle/>
          <a:p>
            <a:pPr indent="0" marL="0">
              <a:buNone/>
            </a:pPr>
            <a:r>
              <a:rPr lang="en-US" sz="1050" b="1" spc="200" kern="0" dirty="0">
                <a:solidFill>
                  <a:srgbClr val="F47920"/>
                </a:solidFill>
                <a:latin typeface="Trebuchet MS" pitchFamily="34" charset="0"/>
                <a:ea typeface="Trebuchet MS" pitchFamily="34" charset="-122"/>
                <a:cs typeface="Trebuchet MS" pitchFamily="34" charset="-120"/>
              </a:rPr>
              <a:t>HUMILITAS, HUMANITAS, ET CURIOSITAS  ·  SEMPER</a:t>
            </a:r>
            <a:endParaRPr lang="en-US" sz="1050" dirty="0"/>
          </a:p>
        </p:txBody>
      </p:sp>
      <p:sp>
        <p:nvSpPr>
          <p:cNvPr id="12" name="Text 10"/>
          <p:cNvSpPr txBox="1"/>
          <p:nvPr/>
        </p:nvSpPr>
        <p:spPr>
          <a:xfrm>
            <a:off x="621792" y="6217920"/>
            <a:ext cx="8229600" cy="274320"/>
          </a:xfrm>
          <a:prstGeom prst="rect">
            <a:avLst/>
          </a:prstGeom>
          <a:noFill/>
          <a:ln/>
        </p:spPr>
        <p:txBody>
          <a:bodyPr wrap="square" lIns="0" tIns="0" rIns="0" bIns="0" rtlCol="0" anchor="ctr"/>
          <a:lstStyle/>
          <a:p>
            <a:pPr indent="0" marL="0">
              <a:buNone/>
            </a:pPr>
            <a:r>
              <a:rPr lang="en-US" sz="1250" i="1" dirty="0">
                <a:solidFill>
                  <a:srgbClr val="B9C4D0"/>
                </a:solidFill>
                <a:latin typeface="Georgia" pitchFamily="34" charset="0"/>
                <a:ea typeface="Georgia" pitchFamily="34" charset="-122"/>
                <a:cs typeface="Georgia" pitchFamily="34" charset="-120"/>
              </a:rPr>
              <a:t>Humility, humanity, and curiosity. Always.</a:t>
            </a:r>
            <a:endParaRPr lang="en-US" sz="1250" dirty="0"/>
          </a:p>
        </p:txBody>
      </p:sp>
      <p:pic>
        <p:nvPicPr>
          <p:cNvPr id="13" name="brand-mark" descr="/tmp/claude-0/-home-claude/840a28d2-2874-58f2-bea9-3fe61a55262a/scratchpad/ahideck/logo.png">    </p:cNvPr>
          <p:cNvPicPr>
            <a:picLocks noChangeAspect="1"/>
          </p:cNvPicPr>
          <p:nvPr/>
        </p:nvPicPr>
        <p:blipFill>
          <a:blip r:embed="rId1"/>
          <a:stretch>
            <a:fillRect/>
          </a:stretch>
        </p:blipFill>
        <p:spPr>
          <a:xfrm>
            <a:off x="9692640" y="3931920"/>
            <a:ext cx="1874520" cy="1874520"/>
          </a:xfrm>
          <a:prstGeom prst="rect">
            <a:avLst/>
          </a:prstGeom>
        </p:spPr>
      </p:pic>
    </p:spTree>
  </p:cSld>
  <p:clrMapOvr>
    <a:masterClrMapping/>
  </p:clrMapOvr>
</p:sld>
</file>

<file path=ppt/theme/theme1.xml><?xml version="1.0" encoding="utf-8"?>
<a:theme xmlns:a="http://schemas.openxmlformats.org/drawingml/2006/main" name="Architecture &amp; Attention">
  <a:themeElements>
    <a:clrScheme name="Architecture &amp; Attention">
      <a:dk1>
        <a:srgbClr val="1B2838"/>
      </a:dk1>
      <a:lt1>
        <a:srgbClr val="F5F0EB"/>
      </a:lt1>
      <a:dk2>
        <a:srgbClr val="2A3D54"/>
      </a:dk2>
      <a:lt2>
        <a:srgbClr val="FFFFFF"/>
      </a:lt2>
      <a:accent1>
        <a:srgbClr val="F47920"/>
      </a:accent1>
      <a:accent2>
        <a:srgbClr val="C0490A"/>
      </a:accent2>
      <a:accent3>
        <a:srgbClr val="5B6A7D"/>
      </a:accent3>
      <a:accent4>
        <a:srgbClr val="B9C4D0"/>
      </a:accent4>
      <a:accent5>
        <a:srgbClr val="E3DBD2"/>
      </a:accent5>
      <a:accent6>
        <a:srgbClr val="3C5068"/>
      </a:accent6>
      <a:hlink>
        <a:srgbClr val="F47920"/>
      </a:hlink>
      <a:folHlink>
        <a:srgbClr val="5B6A7D"/>
      </a:folHlink>
    </a:clrScheme>
    <a:fontScheme name="Architecture &amp; Attention">
      <a:majorFont>
        <a:latin typeface="Georg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Trebuchet M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Would You Build Instead?</dc:title>
  <dc:subject>PptxGenJS Presentation</dc:subject>
  <dc:creator>James Maconochie</dc:creator>
  <cp:lastModifiedBy>James Maconochie</cp:lastModifiedBy>
  <cp:revision>1</cp:revision>
  <dcterms:created xsi:type="dcterms:W3CDTF">2026-10-19T21:31:49Z</dcterms:created>
  <dcterms:modified xsi:type="dcterms:W3CDTF">2026-10-19T21:31:49Z</dcterms:modified>
</cp:coreProperties>
</file>