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dd6bc9f3-a410-b6d8-a7fb-70da38ed45b8}">
          <p14:sldIdLst>
            <p14:sldId id="256"/>
          </p14:sldIdLst>
        </p14:section>
        <p14:section name="Part one: the argument" id="{2850fb6c-2650-4e00-f33b-8f54633a2e5f}">
          <p14:sldIdLst>
            <p14:sldId id="258"/>
            <p14:sldId id="259"/>
            <p14:sldId id="260"/>
            <p14:sldId id="261"/>
            <p14:sldId id="262"/>
            <p14:sldId id="263"/>
            <p14:sldId id="264"/>
            <p14:sldId id="265"/>
            <p14:sldId id="266"/>
            <p14:sldId id="267"/>
          </p14:sldIdLst>
        </p14:section>
        <p14:section name="Part two: what failure looks like" id="{996c0729-d042-764c-bd61-3a6158d06875}">
          <p14:sldIdLst>
            <p14:sldId id="268"/>
            <p14:sldId id="269"/>
            <p14:sldId id="270"/>
            <p14:sldId id="271"/>
            <p14:sldId id="272"/>
          </p14:sldIdLst>
        </p14:section>
        <p14:section name="Part three: limits and use" id="{f28f8dcb-298c-02b3-1340-3ff99698469f}">
          <p14:sldIdLst>
            <p14:sldId id="273"/>
            <p14:sldId id="274"/>
            <p14:sldId id="2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Eighteen sheets. Part one is the argument, part two a case where everything was in place and it failed anyway, part three the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Apparatus, not argument. The same slide is in all six decks.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look like opposite failures. They are the same failure.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famous line about opinions and perspectives is a modern condensation, not in the Meditations. This one is real.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Support need not be beneath you, but it always terminates in the ground, and it is always walkable.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Facts and the causal account behind them are different objects with different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Pearl calls these three a ladder: watching, doing, imagining.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Further from the ground, not higher up. What separates the two is whether you can name the fault.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does not mean an AI answer cannot be checked. It means you cannot check it by reading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Formally: cause, independence, attack,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questions shorten the drop. They never close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hinge of the whole argument, and the reason the paper exists.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facts were public. What made them dangerous was how they were joined to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sound structure guaranteed sound judgement, there would be nothing here worth saying.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in orange failed in ways that are hard to see from outside.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cause question failing while appearing to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box was not missing from the design. It was there, and it was empty.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nothing in this genre says what it does not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three are the practical payoff.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HEET_LIGHT">
    <p:bg>
      <p:bgPr>
        <a:solidFill>
          <a:srgbClr val="F5F0EB"/>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HEET_DARK">
    <p:bg>
      <p:bgPr>
        <a:solidFill>
          <a:srgbClr val="1B2838"/>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p:bg>
      <p:bgPr>
        <a:solidFill>
          <a:srgbClr val="1B2838"/>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4.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621792" y="658368"/>
            <a:ext cx="6400800" cy="310896"/>
          </a:xfrm>
          <a:prstGeom prst="rect">
            <a:avLst/>
          </a:prstGeom>
          <a:noFill/>
          <a:ln/>
        </p:spPr>
        <p:txBody>
          <a:bodyPr wrap="square" lIns="0" tIns="0" rIns="0" bIns="0" rtlCol="0" anchor="ctr"/>
          <a:lstStyle/>
          <a:p>
            <a:pPr indent="0" marL="0">
              <a:buNone/>
            </a:pPr>
            <a:r>
              <a:rPr lang="en-US" sz="1200" b="1" spc="300" kern="0" dirty="0">
                <a:solidFill>
                  <a:srgbClr val="F47920"/>
                </a:solidFill>
                <a:latin typeface="Trebuchet MS" pitchFamily="34" charset="0"/>
                <a:ea typeface="Trebuchet MS" pitchFamily="34" charset="-122"/>
                <a:cs typeface="Trebuchet MS" pitchFamily="34" charset="-120"/>
              </a:rPr>
              <a:t>ARCHITECTURE &amp; ATTENTION</a:t>
            </a:r>
            <a:endParaRPr lang="en-US" sz="1200" dirty="0"/>
          </a:p>
        </p:txBody>
      </p:sp>
      <p:sp>
        <p:nvSpPr>
          <p:cNvPr id="3" name="Text 1"/>
          <p:cNvSpPr txBox="1"/>
          <p:nvPr/>
        </p:nvSpPr>
        <p:spPr>
          <a:xfrm>
            <a:off x="621792" y="1783080"/>
            <a:ext cx="5760720" cy="1920240"/>
          </a:xfrm>
          <a:prstGeom prst="rect">
            <a:avLst/>
          </a:prstGeom>
          <a:noFill/>
          <a:ln/>
        </p:spPr>
        <p:txBody>
          <a:bodyPr wrap="square" lIns="0" tIns="0" rIns="0" bIns="0" rtlCol="0" anchor="t"/>
          <a:lstStyle/>
          <a:p>
            <a:pPr indent="0" marL="0">
              <a:buNone/>
            </a:pPr>
            <a:r>
              <a:rPr lang="en-US" sz="4600" b="1" dirty="0">
                <a:solidFill>
                  <a:srgbClr val="FFFFFF"/>
                </a:solidFill>
                <a:latin typeface="Georgia" pitchFamily="34" charset="0"/>
                <a:ea typeface="Georgia" pitchFamily="34" charset="-122"/>
                <a:cs typeface="Georgia" pitchFamily="34" charset="-120"/>
              </a:rPr>
              <a:t>What Holds a Claim Up?</a:t>
            </a:r>
            <a:endParaRPr lang="en-US" sz="4600" dirty="0"/>
          </a:p>
        </p:txBody>
      </p:sp>
      <p:sp>
        <p:nvSpPr>
          <p:cNvPr id="4" name="Text 2"/>
          <p:cNvSpPr txBox="1"/>
          <p:nvPr/>
        </p:nvSpPr>
        <p:spPr>
          <a:xfrm>
            <a:off x="621792" y="3886200"/>
            <a:ext cx="6949440" cy="1554480"/>
          </a:xfrm>
          <a:prstGeom prst="rect">
            <a:avLst/>
          </a:prstGeom>
          <a:noFill/>
          <a:ln/>
        </p:spPr>
        <p:txBody>
          <a:bodyPr wrap="square" lIns="0" tIns="0" rIns="0" bIns="0" rtlCol="0" anchor="t"/>
          <a:lstStyle/>
          <a:p>
            <a:pPr indent="0" marL="0">
              <a:lnSpc>
                <a:spcPct val="130000"/>
              </a:lnSpc>
              <a:buNone/>
            </a:pPr>
            <a:r>
              <a:rPr lang="en-US" sz="1700" dirty="0">
                <a:solidFill>
                  <a:srgbClr val="B9C4D0"/>
                </a:solidFill>
                <a:latin typeface="Trebuchet MS" pitchFamily="34" charset="0"/>
                <a:ea typeface="Trebuchet MS" pitchFamily="34" charset="-122"/>
                <a:cs typeface="Trebuchet MS" pitchFamily="34" charset="-120"/>
              </a:rPr>
              <a:t>Somebody tells you something. Before you decide whether to believe it, ask a different question: what is holding it up, and who pays if it turns out to be wrong?</a:t>
            </a:r>
            <a:endParaRPr lang="en-US" sz="1700" dirty="0"/>
          </a:p>
        </p:txBody>
      </p:sp>
      <p:pic>
        <p:nvPicPr>
          <p:cNvPr id="5" name="brand-mark" descr="/tmp/claude-0/-home-claude/840a28d2-2874-58f2-bea9-3fe61a55262a/scratchpad/deck/logo.png">    </p:cNvPr>
          <p:cNvPicPr>
            <a:picLocks noChangeAspect="1"/>
          </p:cNvPicPr>
          <p:nvPr/>
        </p:nvPicPr>
        <p:blipFill>
          <a:blip r:embed="rId1"/>
          <a:stretch>
            <a:fillRect/>
          </a:stretch>
        </p:blipFill>
        <p:spPr>
          <a:xfrm>
            <a:off x="8641080" y="1920240"/>
            <a:ext cx="2926080" cy="2926080"/>
          </a:xfrm>
          <a:prstGeom prst="rect">
            <a:avLst/>
          </a:prstGeom>
        </p:spPr>
      </p:pic>
      <p:sp>
        <p:nvSpPr>
          <p:cNvPr id="6" name="Text 3"/>
          <p:cNvSpPr txBox="1"/>
          <p:nvPr/>
        </p:nvSpPr>
        <p:spPr>
          <a:xfrm>
            <a:off x="621792" y="6035040"/>
            <a:ext cx="10058400" cy="365760"/>
          </a:xfrm>
          <a:prstGeom prst="rect">
            <a:avLst/>
          </a:prstGeom>
          <a:noFill/>
          <a:ln/>
        </p:spPr>
        <p:txBody>
          <a:bodyPr wrap="square" lIns="0" tIns="0" rIns="0" bIns="0" rtlCol="0" anchor="ctr"/>
          <a:lstStyle/>
          <a:p>
            <a:pPr indent="0" marL="0">
              <a:buNone/>
            </a:pPr>
            <a:r>
              <a:rPr lang="en-US" sz="1150" dirty="0">
                <a:solidFill>
                  <a:srgbClr val="5B6A7D"/>
                </a:solidFill>
                <a:latin typeface="Trebuchet MS" pitchFamily="34" charset="0"/>
                <a:ea typeface="Trebuchet MS" pitchFamily="34" charset="-122"/>
                <a:cs typeface="Trebuchet MS" pitchFamily="34" charset="-120"/>
              </a:rPr>
              <a:t>The argument of the working paper The Architecture of Truth   |   James Maconochie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WHERE THIS SITS</a:t>
            </a:r>
            <a:endParaRPr lang="en-US" sz="1100" dirty="0"/>
          </a:p>
        </p:txBody>
      </p:sp>
      <p:sp>
        <p:nvSpPr>
          <p:cNvPr id="3" name="Text 1"/>
          <p:cNvSpPr txBox="1"/>
          <p:nvPr/>
        </p:nvSpPr>
        <p:spPr>
          <a:xfrm>
            <a:off x="621792" y="868680"/>
            <a:ext cx="10945368" cy="1417320"/>
          </a:xfrm>
          <a:prstGeom prst="rect">
            <a:avLst/>
          </a:prstGeom>
          <a:noFill/>
          <a:ln/>
        </p:spPr>
        <p:txBody>
          <a:bodyPr wrap="square" lIns="0" tIns="0" rIns="0" bIns="0" rtlCol="0" anchor="t"/>
          <a:lstStyle/>
          <a:p>
            <a:pPr indent="0" marL="0">
              <a:lnSpc>
                <a:spcPct val="130000"/>
              </a:lnSpc>
              <a:buNone/>
            </a:pPr>
            <a:r>
              <a:rPr lang="en-US" sz="1600" dirty="0">
                <a:solidFill>
                  <a:srgbClr val="1B2838"/>
                </a:solidFill>
                <a:latin typeface="Georgia" pitchFamily="34" charset="0"/>
                <a:ea typeface="Georgia" pitchFamily="34" charset="-122"/>
                <a:cs typeface="Georgia" pitchFamily="34" charset="-120"/>
              </a:rPr>
              <a:t>There is more language in the world than anyone can attend to. The obvious fix, an AI that reads it all for you and tells you what is true, does not work: the judgement that would take requires having been wrong at your own expense, and nothing a model does costs it anything. So the judging stays with people, and almost nothing we currently inspect can tell whether a person actually judged or simply agreed.</a:t>
            </a:r>
            <a:endParaRPr lang="en-US" sz="1600" dirty="0"/>
          </a:p>
        </p:txBody>
      </p:sp>
      <p:sp>
        <p:nvSpPr>
          <p:cNvPr id="4" name="rule"/>
          <p:cNvSpPr/>
          <p:nvPr/>
        </p:nvSpPr>
        <p:spPr>
          <a:xfrm>
            <a:off x="621792" y="2377440"/>
            <a:ext cx="10945368" cy="10973"/>
          </a:xfrm>
          <a:prstGeom prst="rect">
            <a:avLst/>
          </a:prstGeom>
          <a:solidFill>
            <a:srgbClr val="E3DBD2"/>
          </a:solidFill>
          <a:ln/>
        </p:spPr>
      </p:sp>
      <p:sp>
        <p:nvSpPr>
          <p:cNvPr id="5" name="Text 3"/>
          <p:cNvSpPr txBox="1"/>
          <p:nvPr/>
        </p:nvSpPr>
        <p:spPr>
          <a:xfrm>
            <a:off x="621792" y="2542032"/>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01</a:t>
            </a:r>
            <a:endParaRPr lang="en-US" sz="1200" dirty="0"/>
          </a:p>
        </p:txBody>
      </p:sp>
      <p:sp>
        <p:nvSpPr>
          <p:cNvPr id="6" name="Text 4"/>
          <p:cNvSpPr txBox="1"/>
          <p:nvPr/>
        </p:nvSpPr>
        <p:spPr>
          <a:xfrm>
            <a:off x="1170432" y="2542032"/>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Why Does It All Feel Like Too Much?</a:t>
            </a:r>
            <a:endParaRPr lang="en-US" sz="1500" dirty="0"/>
          </a:p>
        </p:txBody>
      </p:sp>
      <p:sp>
        <p:nvSpPr>
          <p:cNvPr id="7" name="Text 5"/>
          <p:cNvSpPr txBox="1"/>
          <p:nvPr/>
        </p:nvSpPr>
        <p:spPr>
          <a:xfrm>
            <a:off x="621792" y="2971800"/>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02</a:t>
            </a:r>
            <a:endParaRPr lang="en-US" sz="1200" dirty="0"/>
          </a:p>
        </p:txBody>
      </p:sp>
      <p:sp>
        <p:nvSpPr>
          <p:cNvPr id="8" name="Text 6"/>
          <p:cNvSpPr txBox="1"/>
          <p:nvPr/>
        </p:nvSpPr>
        <p:spPr>
          <a:xfrm>
            <a:off x="1170432" y="2971800"/>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Why Can’t You Just Be Told?</a:t>
            </a:r>
            <a:endParaRPr lang="en-US" sz="1500" dirty="0"/>
          </a:p>
        </p:txBody>
      </p:sp>
      <p:sp>
        <p:nvSpPr>
          <p:cNvPr id="9" name="Text 7"/>
          <p:cNvSpPr txBox="1"/>
          <p:nvPr/>
        </p:nvSpPr>
        <p:spPr>
          <a:xfrm>
            <a:off x="621792" y="3401568"/>
            <a:ext cx="457200" cy="292608"/>
          </a:xfrm>
          <a:prstGeom prst="rect">
            <a:avLst/>
          </a:prstGeom>
          <a:noFill/>
          <a:ln/>
        </p:spPr>
        <p:txBody>
          <a:bodyPr wrap="square" lIns="0" tIns="0" rIns="0" bIns="0" rtlCol="0" anchor="ctr"/>
          <a:lstStyle/>
          <a:p>
            <a:pPr indent="0" marL="0">
              <a:buNone/>
            </a:pPr>
            <a:r>
              <a:rPr lang="en-US" sz="1200" dirty="0">
                <a:solidFill>
                  <a:srgbClr val="C0490A"/>
                </a:solidFill>
                <a:latin typeface="Trebuchet MS" pitchFamily="34" charset="0"/>
                <a:ea typeface="Trebuchet MS" pitchFamily="34" charset="-122"/>
                <a:cs typeface="Trebuchet MS" pitchFamily="34" charset="-120"/>
              </a:rPr>
              <a:t>03</a:t>
            </a:r>
            <a:endParaRPr lang="en-US" sz="1200" dirty="0"/>
          </a:p>
        </p:txBody>
      </p:sp>
      <p:sp>
        <p:nvSpPr>
          <p:cNvPr id="10" name="Text 8"/>
          <p:cNvSpPr txBox="1"/>
          <p:nvPr/>
        </p:nvSpPr>
        <p:spPr>
          <a:xfrm>
            <a:off x="1170432" y="3401568"/>
            <a:ext cx="10396728" cy="292608"/>
          </a:xfrm>
          <a:prstGeom prst="rect">
            <a:avLst/>
          </a:prstGeom>
          <a:noFill/>
          <a:ln/>
        </p:spPr>
        <p:txBody>
          <a:bodyPr wrap="square" lIns="0" tIns="0" rIns="0" bIns="0" rtlCol="0" anchor="ctr"/>
          <a:lstStyle/>
          <a:p>
            <a:pPr indent="0" marL="0">
              <a:buNone/>
            </a:pPr>
            <a:r>
              <a:rPr lang="en-US" sz="1500" b="1" dirty="0">
                <a:solidFill>
                  <a:srgbClr val="C0490A"/>
                </a:solidFill>
                <a:latin typeface="Georgia" pitchFamily="34" charset="0"/>
                <a:ea typeface="Georgia" pitchFamily="34" charset="-122"/>
                <a:cs typeface="Georgia" pitchFamily="34" charset="-120"/>
              </a:rPr>
              <a:t>What Holds a Claim Up?</a:t>
            </a:r>
            <a:endParaRPr lang="en-US" sz="1500" dirty="0"/>
          </a:p>
        </p:txBody>
      </p:sp>
      <p:sp>
        <p:nvSpPr>
          <p:cNvPr id="11" name="Text 9"/>
          <p:cNvSpPr txBox="1"/>
          <p:nvPr/>
        </p:nvSpPr>
        <p:spPr>
          <a:xfrm>
            <a:off x="621792" y="3831336"/>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04</a:t>
            </a:r>
            <a:endParaRPr lang="en-US" sz="1200" dirty="0"/>
          </a:p>
        </p:txBody>
      </p:sp>
      <p:sp>
        <p:nvSpPr>
          <p:cNvPr id="12" name="Text 10"/>
          <p:cNvSpPr txBox="1"/>
          <p:nvPr/>
        </p:nvSpPr>
        <p:spPr>
          <a:xfrm>
            <a:off x="1170432" y="3831336"/>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How Would You Know?</a:t>
            </a:r>
            <a:endParaRPr lang="en-US" sz="1500" dirty="0"/>
          </a:p>
        </p:txBody>
      </p:sp>
      <p:sp>
        <p:nvSpPr>
          <p:cNvPr id="13" name="Text 11"/>
          <p:cNvSpPr txBox="1"/>
          <p:nvPr/>
        </p:nvSpPr>
        <p:spPr>
          <a:xfrm>
            <a:off x="621792" y="4261104"/>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05</a:t>
            </a:r>
            <a:endParaRPr lang="en-US" sz="1200" dirty="0"/>
          </a:p>
        </p:txBody>
      </p:sp>
      <p:sp>
        <p:nvSpPr>
          <p:cNvPr id="14" name="Text 12"/>
          <p:cNvSpPr txBox="1"/>
          <p:nvPr/>
        </p:nvSpPr>
        <p:spPr>
          <a:xfrm>
            <a:off x="1170432" y="4261104"/>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Who Pays If It’s Wrong?</a:t>
            </a:r>
            <a:endParaRPr lang="en-US" sz="1500" dirty="0"/>
          </a:p>
        </p:txBody>
      </p:sp>
      <p:sp>
        <p:nvSpPr>
          <p:cNvPr id="15" name="Text 13"/>
          <p:cNvSpPr txBox="1"/>
          <p:nvPr/>
        </p:nvSpPr>
        <p:spPr>
          <a:xfrm>
            <a:off x="621792" y="4690872"/>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06</a:t>
            </a:r>
            <a:endParaRPr lang="en-US" sz="1200" dirty="0"/>
          </a:p>
        </p:txBody>
      </p:sp>
      <p:sp>
        <p:nvSpPr>
          <p:cNvPr id="16" name="Text 14"/>
          <p:cNvSpPr txBox="1"/>
          <p:nvPr/>
        </p:nvSpPr>
        <p:spPr>
          <a:xfrm>
            <a:off x="1170432" y="4690872"/>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What Would You Build Instead?</a:t>
            </a:r>
            <a:endParaRPr lang="en-US" sz="1500" dirty="0"/>
          </a:p>
        </p:txBody>
      </p:sp>
      <p:sp>
        <p:nvSpPr>
          <p:cNvPr id="17" name="Text 15"/>
          <p:cNvSpPr txBox="1"/>
          <p:nvPr/>
        </p:nvSpPr>
        <p:spPr>
          <a:xfrm>
            <a:off x="621792" y="5193792"/>
            <a:ext cx="10945368" cy="640080"/>
          </a:xfrm>
          <a:prstGeom prst="rect">
            <a:avLst/>
          </a:prstGeom>
          <a:noFill/>
          <a:ln/>
        </p:spPr>
        <p:txBody>
          <a:bodyPr wrap="square" lIns="0" tIns="0" rIns="0" bIns="0" rtlCol="0" anchor="t"/>
          <a:lstStyle/>
          <a:p>
            <a:pPr indent="0" marL="0">
              <a:lnSpc>
                <a:spcPct val="125000"/>
              </a:lnSpc>
              <a:buNone/>
            </a:pPr>
            <a:r>
              <a:rPr lang="en-US" sz="1250" dirty="0">
                <a:solidFill>
                  <a:srgbClr val="5B6A7D"/>
                </a:solidFill>
                <a:latin typeface="Trebuchet MS" pitchFamily="34" charset="0"/>
                <a:ea typeface="Trebuchet MS" pitchFamily="34" charset="-122"/>
                <a:cs typeface="Trebuchet MS" pitchFamily="34" charset="-120"/>
              </a:rPr>
              <a:t>Six short pieces, each drawn from a working paper. Each one stands on its own; this is the third. They are ordered so that every piece ends by raising the question the next one is called.</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Two people, one report, two mistakes</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a:t>
            </a:r>
            <a:endParaRPr lang="en-US" sz="1000" dirty="0"/>
          </a:p>
        </p:txBody>
      </p:sp>
      <p:sp>
        <p:nvSpPr>
          <p:cNvPr id="5" name="Text 3"/>
          <p:cNvSpPr txBox="1"/>
          <p:nvPr/>
        </p:nvSpPr>
        <p:spPr>
          <a:xfrm>
            <a:off x="621792" y="1783080"/>
            <a:ext cx="10945368" cy="86868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One reads it and decides nothing is really true. The other does the arithmetic carefully and announces an answer, when nothing in the report could have settled that question. Both end up holding a conclusion with nothing underneath it.</a:t>
            </a:r>
            <a:endParaRPr lang="en-US" sz="1500" dirty="0"/>
          </a:p>
        </p:txBody>
      </p:sp>
      <p:sp>
        <p:nvSpPr>
          <p:cNvPr id="6" name="figure-card-1"/>
          <p:cNvSpPr/>
          <p:nvPr/>
        </p:nvSpPr>
        <p:spPr>
          <a:xfrm>
            <a:off x="621792" y="2788920"/>
            <a:ext cx="10945368" cy="3200400"/>
          </a:xfrm>
          <a:prstGeom prst="rect">
            <a:avLst/>
          </a:prstGeom>
          <a:solidFill>
            <a:srgbClr val="FFFFFF"/>
          </a:solidFill>
          <a:ln w="12700">
            <a:solidFill>
              <a:srgbClr val="E3DBD2"/>
            </a:solidFill>
            <a:prstDash val="solid"/>
          </a:ln>
        </p:spPr>
      </p:sp>
      <p:pic>
        <p:nvPicPr>
          <p:cNvPr id="7" name="figure-1" descr="/tmp/claude-0/-home-claude/840a28d2-2874-58f2-bea9-3fe61a55262a/scratchpad/deck/fig1.png">    </p:cNvPr>
          <p:cNvPicPr>
            <a:picLocks noChangeAspect="1"/>
          </p:cNvPicPr>
          <p:nvPr/>
        </p:nvPicPr>
        <p:blipFill>
          <a:blip r:embed="rId1"/>
          <a:stretch>
            <a:fillRect/>
          </a:stretch>
        </p:blipFill>
        <p:spPr>
          <a:xfrm>
            <a:off x="2376334" y="3026664"/>
            <a:ext cx="7436285" cy="272491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This is not a new problem</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3C5068"/>
                </a:solidFill>
                <a:latin typeface="Trebuchet MS" pitchFamily="34" charset="0"/>
                <a:ea typeface="Trebuchet MS" pitchFamily="34" charset="-122"/>
                <a:cs typeface="Trebuchet MS" pitchFamily="34" charset="-120"/>
              </a:rPr>
              <a:t>2</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Eighteen hundred years ago a Roman emperor wrote himself an instruction about exactly this.</a:t>
            </a:r>
            <a:endParaRPr lang="en-US" sz="1500" dirty="0"/>
          </a:p>
        </p:txBody>
      </p:sp>
      <p:sp>
        <p:nvSpPr>
          <p:cNvPr id="6" name="quote-edge"/>
          <p:cNvSpPr/>
          <p:nvPr/>
        </p:nvSpPr>
        <p:spPr>
          <a:xfrm>
            <a:off x="621792" y="2377440"/>
            <a:ext cx="64008" cy="1371600"/>
          </a:xfrm>
          <a:prstGeom prst="rect">
            <a:avLst/>
          </a:prstGeom>
          <a:solidFill>
            <a:srgbClr val="F47920"/>
          </a:solidFill>
          <a:ln/>
        </p:spPr>
      </p:sp>
      <p:sp>
        <p:nvSpPr>
          <p:cNvPr id="7" name="Text 5"/>
          <p:cNvSpPr txBox="1"/>
          <p:nvPr/>
        </p:nvSpPr>
        <p:spPr>
          <a:xfrm>
            <a:off x="1033272" y="2377440"/>
            <a:ext cx="9509760" cy="1005840"/>
          </a:xfrm>
          <a:prstGeom prst="rect">
            <a:avLst/>
          </a:prstGeom>
          <a:noFill/>
          <a:ln/>
        </p:spPr>
        <p:txBody>
          <a:bodyPr wrap="square" lIns="0" tIns="0" rIns="0" bIns="0" rtlCol="0" anchor="ctr"/>
          <a:lstStyle/>
          <a:p>
            <a:pPr indent="0" marL="0">
              <a:lnSpc>
                <a:spcPct val="120000"/>
              </a:lnSpc>
              <a:buNone/>
            </a:pPr>
            <a:r>
              <a:rPr lang="en-US" sz="2900" i="1" dirty="0">
                <a:solidFill>
                  <a:srgbClr val="FFFFFF"/>
                </a:solidFill>
                <a:latin typeface="Georgia" pitchFamily="34" charset="0"/>
                <a:ea typeface="Georgia" pitchFamily="34" charset="-122"/>
                <a:cs typeface="Georgia" pitchFamily="34" charset="-120"/>
              </a:rPr>
              <a:t>"Do not say more to yourself than the first impressions report."</a:t>
            </a:r>
            <a:endParaRPr lang="en-US" sz="2900" dirty="0"/>
          </a:p>
        </p:txBody>
      </p:sp>
      <p:sp>
        <p:nvSpPr>
          <p:cNvPr id="8" name="Text 6"/>
          <p:cNvSpPr txBox="1"/>
          <p:nvPr/>
        </p:nvSpPr>
        <p:spPr>
          <a:xfrm>
            <a:off x="1033272" y="3730752"/>
            <a:ext cx="7315200" cy="310896"/>
          </a:xfrm>
          <a:prstGeom prst="rect">
            <a:avLst/>
          </a:prstGeom>
          <a:noFill/>
          <a:ln/>
        </p:spPr>
        <p:txBody>
          <a:bodyPr wrap="square" lIns="0" tIns="0" rIns="0" bIns="0" rtlCol="0" anchor="ctr"/>
          <a:lstStyle/>
          <a:p>
            <a:pPr indent="0" marL="0">
              <a:buNone/>
            </a:pPr>
            <a:r>
              <a:rPr lang="en-US" sz="1200" spc="100" kern="0" dirty="0">
                <a:solidFill>
                  <a:srgbClr val="F47920"/>
                </a:solidFill>
                <a:latin typeface="Trebuchet MS" pitchFamily="34" charset="0"/>
                <a:ea typeface="Trebuchet MS" pitchFamily="34" charset="-122"/>
                <a:cs typeface="Trebuchet MS" pitchFamily="34" charset="-120"/>
              </a:rPr>
              <a:t>Marcus Aurelius, Meditations, Book 8</a:t>
            </a:r>
            <a:endParaRPr lang="en-US" sz="1200" dirty="0"/>
          </a:p>
        </p:txBody>
      </p:sp>
      <p:sp>
        <p:nvSpPr>
          <p:cNvPr id="9" name="Text 7"/>
          <p:cNvSpPr txBox="1"/>
          <p:nvPr/>
        </p:nvSpPr>
        <p:spPr>
          <a:xfrm>
            <a:off x="621792" y="4434840"/>
            <a:ext cx="10945368" cy="1188720"/>
          </a:xfrm>
          <a:prstGeom prst="rect">
            <a:avLst/>
          </a:prstGeom>
          <a:noFill/>
          <a:ln/>
        </p:spPr>
        <p:txBody>
          <a:bodyPr wrap="square" lIns="0" tIns="0" rIns="0" bIns="0" rtlCol="0" anchor="t"/>
          <a:lstStyle/>
          <a:p>
            <a:pPr indent="0" marL="0">
              <a:lnSpc>
                <a:spcPct val="125000"/>
              </a:lnSpc>
              <a:buNone/>
            </a:pPr>
            <a:r>
              <a:rPr lang="en-US" sz="1600" dirty="0">
                <a:solidFill>
                  <a:srgbClr val="B9C4D0"/>
                </a:solidFill>
                <a:latin typeface="Trebuchet MS" pitchFamily="34" charset="0"/>
                <a:ea typeface="Trebuchet MS" pitchFamily="34" charset="-122"/>
                <a:cs typeface="Trebuchet MS" pitchFamily="34" charset="-120"/>
              </a:rPr>
              <a:t>Something arrives. We add to it: a cause, a motive, a story. Then we treat the addition as though it had arrived with the observation. That is the whole failure, named before anybody had a printing press, let alone a feed.</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Everything rests on something</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3</a:t>
            </a:r>
            <a:endParaRPr lang="en-US" sz="1000" dirty="0"/>
          </a:p>
        </p:txBody>
      </p:sp>
      <p:sp>
        <p:nvSpPr>
          <p:cNvPr id="5" name="Text 3"/>
          <p:cNvSpPr txBox="1"/>
          <p:nvPr/>
        </p:nvSpPr>
        <p:spPr>
          <a:xfrm>
            <a:off x="621792" y="1783080"/>
            <a:ext cx="6492240" cy="237744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A bridge holds because of what it stands on. Not always directly underneath: on a suspension bridge the load runs up the cables, over the towers and down into the anchorages at each end.</a:t>
            </a:r>
            <a:endParaRPr lang="en-US" sz="1500" dirty="0"/>
          </a:p>
          <a:p>
            <a:pPr indent="0" marL="0">
              <a:lnSpc>
                <a:spcPct val="125000"/>
              </a:lnSpc>
              <a:buNone/>
            </a:pPr>
            <a:endParaRPr lang="en-US" sz="1500" dirty="0"/>
          </a:p>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But wherever the path goes, it ends in the ground, and an engineer can walk it. A claim works the same way. Almost nobody walks it.</a:t>
            </a:r>
            <a:endParaRPr lang="en-US" sz="1500" dirty="0"/>
          </a:p>
        </p:txBody>
      </p:sp>
      <p:sp>
        <p:nvSpPr>
          <p:cNvPr id="6" name="load-path"/>
          <p:cNvSpPr/>
          <p:nvPr/>
        </p:nvSpPr>
        <p:spPr>
          <a:xfrm>
            <a:off x="7589520" y="1783080"/>
            <a:ext cx="3977640" cy="2606040"/>
          </a:xfrm>
          <a:prstGeom prst="rect">
            <a:avLst/>
          </a:prstGeom>
          <a:solidFill>
            <a:srgbClr val="FFFFFF"/>
          </a:solidFill>
          <a:ln w="12700">
            <a:solidFill>
              <a:srgbClr val="E3DBD2"/>
            </a:solidFill>
            <a:prstDash val="solid"/>
          </a:ln>
        </p:spPr>
      </p:sp>
      <p:sp>
        <p:nvSpPr>
          <p:cNvPr id="7" name="load-path-edge"/>
          <p:cNvSpPr/>
          <p:nvPr/>
        </p:nvSpPr>
        <p:spPr>
          <a:xfrm>
            <a:off x="7589520" y="1783080"/>
            <a:ext cx="50292" cy="2606040"/>
          </a:xfrm>
          <a:prstGeom prst="rect">
            <a:avLst/>
          </a:prstGeom>
          <a:solidFill>
            <a:srgbClr val="F47920"/>
          </a:solidFill>
          <a:ln/>
        </p:spPr>
      </p:sp>
      <p:sp>
        <p:nvSpPr>
          <p:cNvPr id="8" name="Text 6"/>
          <p:cNvSpPr txBox="1"/>
          <p:nvPr/>
        </p:nvSpPr>
        <p:spPr>
          <a:xfrm>
            <a:off x="7845552" y="1993392"/>
            <a:ext cx="3474720" cy="274320"/>
          </a:xfrm>
          <a:prstGeom prst="rect">
            <a:avLst/>
          </a:prstGeom>
          <a:noFill/>
          <a:ln/>
        </p:spPr>
        <p:txBody>
          <a:bodyPr wrap="square" lIns="0" tIns="0" rIns="0" bIns="0" rtlCol="0" anchor="ctr"/>
          <a:lstStyle/>
          <a:p>
            <a:pPr indent="0" marL="0">
              <a:buNone/>
            </a:pPr>
            <a:r>
              <a:rPr lang="en-US" sz="1050" b="1" spc="200" kern="0" dirty="0">
                <a:solidFill>
                  <a:srgbClr val="C0490A"/>
                </a:solidFill>
                <a:latin typeface="Trebuchet MS" pitchFamily="34" charset="0"/>
                <a:ea typeface="Trebuchet MS" pitchFamily="34" charset="-122"/>
                <a:cs typeface="Trebuchet MS" pitchFamily="34" charset="-120"/>
              </a:rPr>
              <a:t>THE LOAD PATH</a:t>
            </a:r>
            <a:endParaRPr lang="en-US" sz="1050" dirty="0"/>
          </a:p>
        </p:txBody>
      </p:sp>
      <p:sp>
        <p:nvSpPr>
          <p:cNvPr id="9" name="Text 7"/>
          <p:cNvSpPr txBox="1"/>
          <p:nvPr/>
        </p:nvSpPr>
        <p:spPr>
          <a:xfrm>
            <a:off x="7845552" y="2395728"/>
            <a:ext cx="3474720" cy="1828800"/>
          </a:xfrm>
          <a:prstGeom prst="rect">
            <a:avLst/>
          </a:prstGeom>
          <a:noFill/>
          <a:ln/>
        </p:spPr>
        <p:txBody>
          <a:bodyPr wrap="square" lIns="0" tIns="0" rIns="0" bIns="0" rtlCol="0" anchor="ctr"/>
          <a:lstStyle/>
          <a:p>
            <a:pPr indent="0" marL="0">
              <a:lnSpc>
                <a:spcPct val="128000"/>
              </a:lnSpc>
              <a:buNone/>
            </a:pPr>
            <a:r>
              <a:rPr lang="en-US" sz="1500" dirty="0">
                <a:solidFill>
                  <a:srgbClr val="1B2838"/>
                </a:solidFill>
                <a:latin typeface="Georgia" pitchFamily="34" charset="0"/>
                <a:ea typeface="Georgia" pitchFamily="34" charset="-122"/>
                <a:cs typeface="Georgia" pitchFamily="34" charset="-120"/>
              </a:rPr>
              <a:t>the deck</a:t>
            </a:r>
            <a:endParaRPr lang="en-US" sz="1500" dirty="0"/>
          </a:p>
          <a:p>
            <a:pPr indent="0" marL="0">
              <a:lnSpc>
                <a:spcPct val="128000"/>
              </a:lnSpc>
              <a:buNone/>
            </a:pPr>
            <a:r>
              <a:rPr lang="en-US" sz="1500" dirty="0">
                <a:solidFill>
                  <a:srgbClr val="1B2838"/>
                </a:solidFill>
                <a:latin typeface="Georgia" pitchFamily="34" charset="0"/>
                <a:ea typeface="Georgia" pitchFamily="34" charset="-122"/>
                <a:cs typeface="Georgia" pitchFamily="34" charset="-120"/>
              </a:rPr>
              <a:t>the cables</a:t>
            </a:r>
            <a:endParaRPr lang="en-US" sz="1500" dirty="0"/>
          </a:p>
          <a:p>
            <a:pPr indent="0" marL="0">
              <a:lnSpc>
                <a:spcPct val="128000"/>
              </a:lnSpc>
              <a:buNone/>
            </a:pPr>
            <a:r>
              <a:rPr lang="en-US" sz="1500" dirty="0">
                <a:solidFill>
                  <a:srgbClr val="1B2838"/>
                </a:solidFill>
                <a:latin typeface="Georgia" pitchFamily="34" charset="0"/>
                <a:ea typeface="Georgia" pitchFamily="34" charset="-122"/>
                <a:cs typeface="Georgia" pitchFamily="34" charset="-120"/>
              </a:rPr>
              <a:t>the towers</a:t>
            </a:r>
            <a:endParaRPr lang="en-US" sz="1500" dirty="0"/>
          </a:p>
          <a:p>
            <a:pPr indent="0" marL="0">
              <a:lnSpc>
                <a:spcPct val="128000"/>
              </a:lnSpc>
              <a:buNone/>
            </a:pPr>
            <a:r>
              <a:rPr lang="en-US" sz="1500" dirty="0">
                <a:solidFill>
                  <a:srgbClr val="1B2838"/>
                </a:solidFill>
                <a:latin typeface="Georgia" pitchFamily="34" charset="0"/>
                <a:ea typeface="Georgia" pitchFamily="34" charset="-122"/>
                <a:cs typeface="Georgia" pitchFamily="34" charset="-120"/>
              </a:rPr>
              <a:t>the anchorages</a:t>
            </a:r>
            <a:endParaRPr lang="en-US" sz="1500" dirty="0"/>
          </a:p>
          <a:p>
            <a:pPr indent="0" marL="0">
              <a:lnSpc>
                <a:spcPct val="128000"/>
              </a:lnSpc>
              <a:buNone/>
            </a:pPr>
            <a:r>
              <a:rPr lang="en-US" sz="1500" b="1" dirty="0">
                <a:solidFill>
                  <a:srgbClr val="C0490A"/>
                </a:solidFill>
                <a:latin typeface="Georgia" pitchFamily="34" charset="0"/>
                <a:ea typeface="Georgia" pitchFamily="34" charset="-122"/>
                <a:cs typeface="Georgia" pitchFamily="34" charset="-120"/>
              </a:rPr>
              <a:t>the ground</a:t>
            </a:r>
            <a:endParaRPr lang="en-US" sz="1500" dirty="0"/>
          </a:p>
        </p:txBody>
      </p:sp>
      <p:sp>
        <p:nvSpPr>
          <p:cNvPr id="10" name="Text 8"/>
          <p:cNvSpPr txBox="1"/>
          <p:nvPr/>
        </p:nvSpPr>
        <p:spPr>
          <a:xfrm>
            <a:off x="621792" y="4754880"/>
            <a:ext cx="10945368" cy="73152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This is not about lying. Most claims that fail were made by careful people who believed them. What failed was underneath.</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The ground has two parts</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4</a:t>
            </a:r>
            <a:endParaRPr lang="en-US" sz="1000" dirty="0"/>
          </a:p>
        </p:txBody>
      </p:sp>
      <p:sp>
        <p:nvSpPr>
          <p:cNvPr id="5" name="card-1"/>
          <p:cNvSpPr/>
          <p:nvPr/>
        </p:nvSpPr>
        <p:spPr>
          <a:xfrm>
            <a:off x="621792" y="1874520"/>
            <a:ext cx="5362956" cy="2286000"/>
          </a:xfrm>
          <a:prstGeom prst="rect">
            <a:avLst/>
          </a:prstGeom>
          <a:solidFill>
            <a:srgbClr val="FFFFFF"/>
          </a:solidFill>
          <a:ln w="12700">
            <a:solidFill>
              <a:srgbClr val="E3DBD2"/>
            </a:solidFill>
            <a:prstDash val="solid"/>
          </a:ln>
        </p:spPr>
      </p:sp>
      <p:sp>
        <p:nvSpPr>
          <p:cNvPr id="6" name="card-edge-1"/>
          <p:cNvSpPr/>
          <p:nvPr/>
        </p:nvSpPr>
        <p:spPr>
          <a:xfrm>
            <a:off x="621792" y="1874520"/>
            <a:ext cx="50292" cy="2286000"/>
          </a:xfrm>
          <a:prstGeom prst="rect">
            <a:avLst/>
          </a:prstGeom>
          <a:solidFill>
            <a:srgbClr val="F47920"/>
          </a:solidFill>
          <a:ln/>
        </p:spPr>
      </p:sp>
      <p:sp>
        <p:nvSpPr>
          <p:cNvPr id="7" name="Text 5"/>
          <p:cNvSpPr txBox="1"/>
          <p:nvPr/>
        </p:nvSpPr>
        <p:spPr>
          <a:xfrm>
            <a:off x="877824" y="2057400"/>
            <a:ext cx="4905756"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WHAT HAPPENED</a:t>
            </a:r>
            <a:endParaRPr lang="en-US" sz="1400" dirty="0"/>
          </a:p>
        </p:txBody>
      </p:sp>
      <p:sp>
        <p:nvSpPr>
          <p:cNvPr id="8" name="Text 6"/>
          <p:cNvSpPr txBox="1"/>
          <p:nvPr/>
        </p:nvSpPr>
        <p:spPr>
          <a:xfrm>
            <a:off x="877824" y="2624328"/>
            <a:ext cx="4905756" cy="132588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The cup fell. The plane came down at 9:42. The price was 4.7 times income.</a:t>
            </a:r>
            <a:endParaRPr lang="en-US" sz="1250" dirty="0"/>
          </a:p>
          <a:p>
            <a:pPr indent="0" marL="0">
              <a:lnSpc>
                <a:spcPct val="122000"/>
              </a:lnSpc>
              <a:buNone/>
            </a:pPr>
            <a:endParaRPr lang="en-US" sz="1250" dirty="0"/>
          </a:p>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You can often see these for yourself.</a:t>
            </a:r>
            <a:endParaRPr lang="en-US" sz="1250" dirty="0"/>
          </a:p>
        </p:txBody>
      </p:sp>
      <p:sp>
        <p:nvSpPr>
          <p:cNvPr id="9" name="card-2"/>
          <p:cNvSpPr/>
          <p:nvPr/>
        </p:nvSpPr>
        <p:spPr>
          <a:xfrm>
            <a:off x="6204204" y="1874520"/>
            <a:ext cx="5362956" cy="2286000"/>
          </a:xfrm>
          <a:prstGeom prst="rect">
            <a:avLst/>
          </a:prstGeom>
          <a:solidFill>
            <a:srgbClr val="FFFFFF"/>
          </a:solidFill>
          <a:ln w="12700">
            <a:solidFill>
              <a:srgbClr val="E3DBD2"/>
            </a:solidFill>
            <a:prstDash val="solid"/>
          </a:ln>
        </p:spPr>
      </p:sp>
      <p:sp>
        <p:nvSpPr>
          <p:cNvPr id="10" name="card-edge-2"/>
          <p:cNvSpPr/>
          <p:nvPr/>
        </p:nvSpPr>
        <p:spPr>
          <a:xfrm>
            <a:off x="6204204" y="1874520"/>
            <a:ext cx="50292" cy="2286000"/>
          </a:xfrm>
          <a:prstGeom prst="rect">
            <a:avLst/>
          </a:prstGeom>
          <a:solidFill>
            <a:srgbClr val="F47920"/>
          </a:solidFill>
          <a:ln/>
        </p:spPr>
      </p:sp>
      <p:sp>
        <p:nvSpPr>
          <p:cNvPr id="11" name="Text 9"/>
          <p:cNvSpPr txBox="1"/>
          <p:nvPr/>
        </p:nvSpPr>
        <p:spPr>
          <a:xfrm>
            <a:off x="6460236" y="2057400"/>
            <a:ext cx="4905756"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WHY IT HAPPENED</a:t>
            </a:r>
            <a:endParaRPr lang="en-US" sz="1400" dirty="0"/>
          </a:p>
        </p:txBody>
      </p:sp>
      <p:sp>
        <p:nvSpPr>
          <p:cNvPr id="12" name="Text 10"/>
          <p:cNvSpPr txBox="1"/>
          <p:nvPr/>
        </p:nvSpPr>
        <p:spPr>
          <a:xfrm>
            <a:off x="6460236" y="2624328"/>
            <a:ext cx="4905756" cy="132588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Nobody has ever seen a why. It has to be worked out.</a:t>
            </a:r>
            <a:endParaRPr lang="en-US" sz="1250" dirty="0"/>
          </a:p>
          <a:p>
            <a:pPr indent="0" marL="0">
              <a:lnSpc>
                <a:spcPct val="122000"/>
              </a:lnSpc>
              <a:buNone/>
            </a:pPr>
            <a:endParaRPr lang="en-US" sz="1250" dirty="0"/>
          </a:p>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Working it out is the hardest thing in this whole explanation.</a:t>
            </a:r>
            <a:endParaRPr lang="en-US" sz="1250" dirty="0"/>
          </a:p>
        </p:txBody>
      </p:sp>
      <p:sp>
        <p:nvSpPr>
          <p:cNvPr id="13" name="Text 11"/>
          <p:cNvSpPr txBox="1"/>
          <p:nvPr/>
        </p:nvSpPr>
        <p:spPr>
          <a:xfrm>
            <a:off x="621792" y="4526280"/>
            <a:ext cx="10945368" cy="73152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Almost every argument that goes wrong goes wrong here, by treating the second kind as though it were the first.</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How you get to a "why"</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5</a:t>
            </a:r>
            <a:endParaRPr lang="en-US" sz="1000" dirty="0"/>
          </a:p>
        </p:txBody>
      </p:sp>
      <p:sp>
        <p:nvSpPr>
          <p:cNvPr id="5" name="Text 3"/>
          <p:cNvSpPr txBox="1"/>
          <p:nvPr/>
        </p:nvSpPr>
        <p:spPr>
          <a:xfrm>
            <a:off x="621792" y="1783080"/>
            <a:ext cx="10945368" cy="64008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Watching a hundred things fall off a hundred tables will never give you gravity. Watching only tells you what happened.</a:t>
            </a:r>
            <a:endParaRPr lang="en-US" sz="1500" dirty="0"/>
          </a:p>
        </p:txBody>
      </p:sp>
      <p:sp>
        <p:nvSpPr>
          <p:cNvPr id="6" name="figure-card-2"/>
          <p:cNvSpPr/>
          <p:nvPr/>
        </p:nvSpPr>
        <p:spPr>
          <a:xfrm>
            <a:off x="621792" y="2606040"/>
            <a:ext cx="10945368" cy="2286000"/>
          </a:xfrm>
          <a:prstGeom prst="rect">
            <a:avLst/>
          </a:prstGeom>
          <a:solidFill>
            <a:srgbClr val="FFFFFF"/>
          </a:solidFill>
          <a:ln w="12700">
            <a:solidFill>
              <a:srgbClr val="E3DBD2"/>
            </a:solidFill>
            <a:prstDash val="solid"/>
          </a:ln>
        </p:spPr>
      </p:sp>
      <p:pic>
        <p:nvPicPr>
          <p:cNvPr id="7" name="figure-2" descr="/tmp/claude-0/-home-claude/840a28d2-2874-58f2-bea9-3fe61a55262a/scratchpad/deck/fig2.png">    </p:cNvPr>
          <p:cNvPicPr>
            <a:picLocks noChangeAspect="1"/>
          </p:cNvPicPr>
          <p:nvPr/>
        </p:nvPicPr>
        <p:blipFill>
          <a:blip r:embed="rId1"/>
          <a:stretch>
            <a:fillRect/>
          </a:stretch>
        </p:blipFill>
        <p:spPr>
          <a:xfrm>
            <a:off x="2771281" y="2843784"/>
            <a:ext cx="6646390" cy="1810512"/>
          </a:xfrm>
          <a:prstGeom prst="rect">
            <a:avLst/>
          </a:prstGeom>
        </p:spPr>
      </p:pic>
      <p:sp>
        <p:nvSpPr>
          <p:cNvPr id="8" name="Text 5"/>
          <p:cNvSpPr txBox="1"/>
          <p:nvPr/>
        </p:nvSpPr>
        <p:spPr>
          <a:xfrm>
            <a:off x="621792" y="512064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Both of the other two cost something. That is why a good story usually arrives first: a story is cheap and a tested cause is expensive.</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You were not there</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6</a:t>
            </a:r>
            <a:endParaRPr lang="en-US" sz="1000" dirty="0"/>
          </a:p>
        </p:txBody>
      </p:sp>
      <p:sp>
        <p:nvSpPr>
          <p:cNvPr id="5" name="Text 3"/>
          <p:cNvSpPr txBox="1"/>
          <p:nvPr/>
        </p:nvSpPr>
        <p:spPr>
          <a:xfrm>
            <a:off x="621792" y="1783080"/>
            <a:ext cx="10945368" cy="6858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Almost nothing reaches you directly. It travelled. Travelling does not improve it: every step is a place where something could have been dropped, sharpened or misread.</a:t>
            </a:r>
            <a:endParaRPr lang="en-US" sz="1500" dirty="0"/>
          </a:p>
        </p:txBody>
      </p:sp>
      <p:sp>
        <p:nvSpPr>
          <p:cNvPr id="6" name="figure-card-3"/>
          <p:cNvSpPr/>
          <p:nvPr/>
        </p:nvSpPr>
        <p:spPr>
          <a:xfrm>
            <a:off x="621792" y="2651760"/>
            <a:ext cx="10945368" cy="3291840"/>
          </a:xfrm>
          <a:prstGeom prst="rect">
            <a:avLst/>
          </a:prstGeom>
          <a:solidFill>
            <a:srgbClr val="FFFFFF"/>
          </a:solidFill>
          <a:ln w="12700">
            <a:solidFill>
              <a:srgbClr val="E3DBD2"/>
            </a:solidFill>
            <a:prstDash val="solid"/>
          </a:ln>
        </p:spPr>
      </p:sp>
      <p:pic>
        <p:nvPicPr>
          <p:cNvPr id="7" name="figure-3" descr="/tmp/claude-0/-home-claude/840a28d2-2874-58f2-bea9-3fe61a55262a/scratchpad/deck/fig3.png">    </p:cNvPr>
          <p:cNvPicPr>
            <a:picLocks noChangeAspect="1"/>
          </p:cNvPicPr>
          <p:nvPr/>
        </p:nvPicPr>
        <p:blipFill>
          <a:blip r:embed="rId1"/>
          <a:stretch>
            <a:fillRect/>
          </a:stretch>
        </p:blipFill>
        <p:spPr>
          <a:xfrm>
            <a:off x="2714854" y="2889504"/>
            <a:ext cx="6759245" cy="281635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One new thing is not a longer chain</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7</a:t>
            </a:r>
            <a:endParaRPr lang="en-US" sz="1000" dirty="0"/>
          </a:p>
        </p:txBody>
      </p:sp>
      <p:sp>
        <p:nvSpPr>
          <p:cNvPr id="5" name="Text 3"/>
          <p:cNvSpPr txBox="1"/>
          <p:nvPr/>
        </p:nvSpPr>
        <p:spPr>
          <a:xfrm>
            <a:off x="621792" y="1737360"/>
            <a:ext cx="10945368" cy="6858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A newspaper report, however poor, starts at something that happened. An AI answer starts somewhere else: the training reads text, it does not go to the places the text describes.</a:t>
            </a:r>
            <a:endParaRPr lang="en-US" sz="1500" dirty="0"/>
          </a:p>
        </p:txBody>
      </p:sp>
      <p:sp>
        <p:nvSpPr>
          <p:cNvPr id="6" name="figure-card-4"/>
          <p:cNvSpPr/>
          <p:nvPr/>
        </p:nvSpPr>
        <p:spPr>
          <a:xfrm>
            <a:off x="621792" y="2560320"/>
            <a:ext cx="10945368" cy="3657600"/>
          </a:xfrm>
          <a:prstGeom prst="rect">
            <a:avLst/>
          </a:prstGeom>
          <a:solidFill>
            <a:srgbClr val="FFFFFF"/>
          </a:solidFill>
          <a:ln w="12700">
            <a:solidFill>
              <a:srgbClr val="E3DBD2"/>
            </a:solidFill>
            <a:prstDash val="solid"/>
          </a:ln>
        </p:spPr>
      </p:sp>
      <p:pic>
        <p:nvPicPr>
          <p:cNvPr id="7" name="figure-4" descr="/tmp/claude-0/-home-claude/840a28d2-2874-58f2-bea9-3fe61a55262a/scratchpad/deck/fig4.png">    </p:cNvPr>
          <p:cNvPicPr>
            <a:picLocks noChangeAspect="1"/>
          </p:cNvPicPr>
          <p:nvPr/>
        </p:nvPicPr>
        <p:blipFill>
          <a:blip r:embed="rId1"/>
          <a:stretch>
            <a:fillRect/>
          </a:stretch>
        </p:blipFill>
        <p:spPr>
          <a:xfrm>
            <a:off x="2966460" y="2798064"/>
            <a:ext cx="6256032" cy="318211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Four questions worth asking</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8</a:t>
            </a:r>
            <a:endParaRPr lang="en-US" sz="1000" dirty="0"/>
          </a:p>
        </p:txBody>
      </p:sp>
      <p:sp>
        <p:nvSpPr>
          <p:cNvPr id="5" name="Text 3"/>
          <p:cNvSpPr txBox="1"/>
          <p:nvPr/>
        </p:nvSpPr>
        <p:spPr>
          <a:xfrm>
            <a:off x="621792" y="1783080"/>
            <a:ext cx="10945368" cy="64008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These are the questions people ask when being wrong is expensive: an accident investigator, an engineer signing off a structure, a doctor choosing a treatment.</a:t>
            </a:r>
            <a:endParaRPr lang="en-US" sz="1500" dirty="0"/>
          </a:p>
        </p:txBody>
      </p:sp>
      <p:sp>
        <p:nvSpPr>
          <p:cNvPr id="6" name="card-1"/>
          <p:cNvSpPr/>
          <p:nvPr/>
        </p:nvSpPr>
        <p:spPr>
          <a:xfrm>
            <a:off x="621792" y="2606040"/>
            <a:ext cx="2571750" cy="2834640"/>
          </a:xfrm>
          <a:prstGeom prst="rect">
            <a:avLst/>
          </a:prstGeom>
          <a:solidFill>
            <a:srgbClr val="FFFFFF"/>
          </a:solidFill>
          <a:ln w="12700">
            <a:solidFill>
              <a:srgbClr val="E3DBD2"/>
            </a:solidFill>
            <a:prstDash val="solid"/>
          </a:ln>
        </p:spPr>
      </p:sp>
      <p:sp>
        <p:nvSpPr>
          <p:cNvPr id="7" name="card-edge-1"/>
          <p:cNvSpPr/>
          <p:nvPr/>
        </p:nvSpPr>
        <p:spPr>
          <a:xfrm>
            <a:off x="621792" y="2606040"/>
            <a:ext cx="50292" cy="2834640"/>
          </a:xfrm>
          <a:prstGeom prst="rect">
            <a:avLst/>
          </a:prstGeom>
          <a:solidFill>
            <a:srgbClr val="F47920"/>
          </a:solidFill>
          <a:ln/>
        </p:spPr>
      </p:sp>
      <p:sp>
        <p:nvSpPr>
          <p:cNvPr id="8" name="Text 6"/>
          <p:cNvSpPr txBox="1"/>
          <p:nvPr/>
        </p:nvSpPr>
        <p:spPr>
          <a:xfrm>
            <a:off x="877824" y="2788920"/>
            <a:ext cx="2114550"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IS THE CAUSE REAL?</a:t>
            </a:r>
            <a:endParaRPr lang="en-US" sz="1400" dirty="0"/>
          </a:p>
        </p:txBody>
      </p:sp>
      <p:sp>
        <p:nvSpPr>
          <p:cNvPr id="9" name="Text 7"/>
          <p:cNvSpPr txBox="1"/>
          <p:nvPr/>
        </p:nvSpPr>
        <p:spPr>
          <a:xfrm>
            <a:off x="877824" y="3355848"/>
            <a:ext cx="2114550" cy="18745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Not "does this story hang together", but has anybody changed something on purpose and watched what happened.</a:t>
            </a:r>
            <a:endParaRPr lang="en-US" sz="1250" dirty="0"/>
          </a:p>
        </p:txBody>
      </p:sp>
      <p:sp>
        <p:nvSpPr>
          <p:cNvPr id="10" name="card-2"/>
          <p:cNvSpPr/>
          <p:nvPr/>
        </p:nvSpPr>
        <p:spPr>
          <a:xfrm>
            <a:off x="3412998" y="2606040"/>
            <a:ext cx="2571750" cy="2834640"/>
          </a:xfrm>
          <a:prstGeom prst="rect">
            <a:avLst/>
          </a:prstGeom>
          <a:solidFill>
            <a:srgbClr val="FFFFFF"/>
          </a:solidFill>
          <a:ln w="12700">
            <a:solidFill>
              <a:srgbClr val="E3DBD2"/>
            </a:solidFill>
            <a:prstDash val="solid"/>
          </a:ln>
        </p:spPr>
      </p:sp>
      <p:sp>
        <p:nvSpPr>
          <p:cNvPr id="11" name="card-edge-2"/>
          <p:cNvSpPr/>
          <p:nvPr/>
        </p:nvSpPr>
        <p:spPr>
          <a:xfrm>
            <a:off x="3412998" y="2606040"/>
            <a:ext cx="50292" cy="2834640"/>
          </a:xfrm>
          <a:prstGeom prst="rect">
            <a:avLst/>
          </a:prstGeom>
          <a:solidFill>
            <a:srgbClr val="F47920"/>
          </a:solidFill>
          <a:ln/>
        </p:spPr>
      </p:sp>
      <p:sp>
        <p:nvSpPr>
          <p:cNvPr id="12" name="Text 10"/>
          <p:cNvSpPr txBox="1"/>
          <p:nvPr/>
        </p:nvSpPr>
        <p:spPr>
          <a:xfrm>
            <a:off x="3669030" y="2788920"/>
            <a:ext cx="2114550"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WOULD THEY HAVE DISAGREED?</a:t>
            </a:r>
            <a:endParaRPr lang="en-US" sz="1400" dirty="0"/>
          </a:p>
        </p:txBody>
      </p:sp>
      <p:sp>
        <p:nvSpPr>
          <p:cNvPr id="13" name="Text 11"/>
          <p:cNvSpPr txBox="1"/>
          <p:nvPr/>
        </p:nvSpPr>
        <p:spPr>
          <a:xfrm>
            <a:off x="3669030" y="3355848"/>
            <a:ext cx="2114550" cy="18745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Three papers running the same wire story are not three witnesses. Agreement counts only when disagreement was possible.</a:t>
            </a:r>
            <a:endParaRPr lang="en-US" sz="1250" dirty="0"/>
          </a:p>
        </p:txBody>
      </p:sp>
      <p:sp>
        <p:nvSpPr>
          <p:cNvPr id="14" name="card-3"/>
          <p:cNvSpPr/>
          <p:nvPr/>
        </p:nvSpPr>
        <p:spPr>
          <a:xfrm>
            <a:off x="6204204" y="2606040"/>
            <a:ext cx="2571750" cy="2834640"/>
          </a:xfrm>
          <a:prstGeom prst="rect">
            <a:avLst/>
          </a:prstGeom>
          <a:solidFill>
            <a:srgbClr val="FFFFFF"/>
          </a:solidFill>
          <a:ln w="12700">
            <a:solidFill>
              <a:srgbClr val="E3DBD2"/>
            </a:solidFill>
            <a:prstDash val="solid"/>
          </a:ln>
        </p:spPr>
      </p:sp>
      <p:sp>
        <p:nvSpPr>
          <p:cNvPr id="15" name="card-edge-3"/>
          <p:cNvSpPr/>
          <p:nvPr/>
        </p:nvSpPr>
        <p:spPr>
          <a:xfrm>
            <a:off x="6204204" y="2606040"/>
            <a:ext cx="50292" cy="2834640"/>
          </a:xfrm>
          <a:prstGeom prst="rect">
            <a:avLst/>
          </a:prstGeom>
          <a:solidFill>
            <a:srgbClr val="F47920"/>
          </a:solidFill>
          <a:ln/>
        </p:spPr>
      </p:sp>
      <p:sp>
        <p:nvSpPr>
          <p:cNvPr id="16" name="Text 14"/>
          <p:cNvSpPr txBox="1"/>
          <p:nvPr/>
        </p:nvSpPr>
        <p:spPr>
          <a:xfrm>
            <a:off x="6460236" y="2788920"/>
            <a:ext cx="2114550"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HAS ANYONE ATTACKED IT?</a:t>
            </a:r>
            <a:endParaRPr lang="en-US" sz="1400" dirty="0"/>
          </a:p>
        </p:txBody>
      </p:sp>
      <p:sp>
        <p:nvSpPr>
          <p:cNvPr id="17" name="Text 15"/>
          <p:cNvSpPr txBox="1"/>
          <p:nvPr/>
        </p:nvSpPr>
        <p:spPr>
          <a:xfrm>
            <a:off x="6460236" y="3355848"/>
            <a:ext cx="2114550" cy="18745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Being open to criticism produces no criticism. Only criticism does. Did somebody with skill and a motive try?</a:t>
            </a:r>
            <a:endParaRPr lang="en-US" sz="1250" dirty="0"/>
          </a:p>
        </p:txBody>
      </p:sp>
      <p:sp>
        <p:nvSpPr>
          <p:cNvPr id="18" name="card-4"/>
          <p:cNvSpPr/>
          <p:nvPr/>
        </p:nvSpPr>
        <p:spPr>
          <a:xfrm>
            <a:off x="8995410" y="2606040"/>
            <a:ext cx="2571750" cy="2834640"/>
          </a:xfrm>
          <a:prstGeom prst="rect">
            <a:avLst/>
          </a:prstGeom>
          <a:solidFill>
            <a:srgbClr val="FFFFFF"/>
          </a:solidFill>
          <a:ln w="12700">
            <a:solidFill>
              <a:srgbClr val="E3DBD2"/>
            </a:solidFill>
            <a:prstDash val="solid"/>
          </a:ln>
        </p:spPr>
      </p:sp>
      <p:sp>
        <p:nvSpPr>
          <p:cNvPr id="19" name="card-edge-4"/>
          <p:cNvSpPr/>
          <p:nvPr/>
        </p:nvSpPr>
        <p:spPr>
          <a:xfrm>
            <a:off x="8995410" y="2606040"/>
            <a:ext cx="50292" cy="2834640"/>
          </a:xfrm>
          <a:prstGeom prst="rect">
            <a:avLst/>
          </a:prstGeom>
          <a:solidFill>
            <a:srgbClr val="F47920"/>
          </a:solidFill>
          <a:ln/>
        </p:spPr>
      </p:sp>
      <p:sp>
        <p:nvSpPr>
          <p:cNvPr id="20" name="Text 18"/>
          <p:cNvSpPr txBox="1"/>
          <p:nvPr/>
        </p:nvSpPr>
        <p:spPr>
          <a:xfrm>
            <a:off x="9251442" y="2788920"/>
            <a:ext cx="2114550"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HAS IT LASTED?</a:t>
            </a:r>
            <a:endParaRPr lang="en-US" sz="1400" dirty="0"/>
          </a:p>
        </p:txBody>
      </p:sp>
      <p:sp>
        <p:nvSpPr>
          <p:cNvPr id="21" name="Text 19"/>
          <p:cNvSpPr txBox="1"/>
          <p:nvPr/>
        </p:nvSpPr>
        <p:spPr>
          <a:xfrm>
            <a:off x="9251442" y="3355848"/>
            <a:ext cx="2114550" cy="18745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Does anyone keep a record of what was claimed before, and does anyone go back and read it?</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Passing is not the same as being true</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9</a:t>
            </a:r>
            <a:endParaRPr lang="en-US" sz="1000" dirty="0"/>
          </a:p>
        </p:txBody>
      </p:sp>
      <p:sp>
        <p:nvSpPr>
          <p:cNvPr id="5" name="Text 3"/>
          <p:cNvSpPr txBox="1"/>
          <p:nvPr/>
        </p:nvSpPr>
        <p:spPr>
          <a:xfrm>
            <a:off x="621792" y="1783080"/>
            <a:ext cx="10945368" cy="64008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Clear all four and you have something worth taking seriously. You do not yet have something to act on.</a:t>
            </a:r>
            <a:endParaRPr lang="en-US" sz="1500" dirty="0"/>
          </a:p>
        </p:txBody>
      </p:sp>
      <p:sp>
        <p:nvSpPr>
          <p:cNvPr id="6" name="figure-card-5"/>
          <p:cNvSpPr/>
          <p:nvPr/>
        </p:nvSpPr>
        <p:spPr>
          <a:xfrm>
            <a:off x="621792" y="2606040"/>
            <a:ext cx="10945368" cy="3291840"/>
          </a:xfrm>
          <a:prstGeom prst="rect">
            <a:avLst/>
          </a:prstGeom>
          <a:solidFill>
            <a:srgbClr val="FFFFFF"/>
          </a:solidFill>
          <a:ln w="12700">
            <a:solidFill>
              <a:srgbClr val="E3DBD2"/>
            </a:solidFill>
            <a:prstDash val="solid"/>
          </a:ln>
        </p:spPr>
      </p:sp>
      <p:pic>
        <p:nvPicPr>
          <p:cNvPr id="7" name="figure-5" descr="/tmp/claude-0/-home-claude/840a28d2-2874-58f2-bea9-3fe61a55262a/scratchpad/deck/fig5.png">    </p:cNvPr>
          <p:cNvPicPr>
            <a:picLocks noChangeAspect="1"/>
          </p:cNvPicPr>
          <p:nvPr/>
        </p:nvPicPr>
        <p:blipFill>
          <a:blip r:embed="rId1"/>
          <a:stretch>
            <a:fillRect/>
          </a:stretch>
        </p:blipFill>
        <p:spPr>
          <a:xfrm>
            <a:off x="2644445" y="2843784"/>
            <a:ext cx="6900062" cy="28163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THE ARGUMENT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Somebody has to decide, and no procedure does it</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3C5068"/>
                </a:solidFill>
                <a:latin typeface="Trebuchet MS" pitchFamily="34" charset="0"/>
                <a:ea typeface="Trebuchet MS" pitchFamily="34" charset="-122"/>
                <a:cs typeface="Trebuchet MS" pitchFamily="34" charset="-120"/>
              </a:rPr>
              <a:t>10</a:t>
            </a:r>
            <a:endParaRPr lang="en-US" sz="1000" dirty="0"/>
          </a:p>
        </p:txBody>
      </p:sp>
      <p:sp>
        <p:nvSpPr>
          <p:cNvPr id="5" name="accent-edge"/>
          <p:cNvSpPr/>
          <p:nvPr/>
        </p:nvSpPr>
        <p:spPr>
          <a:xfrm>
            <a:off x="621792" y="2286000"/>
            <a:ext cx="64008" cy="1920240"/>
          </a:xfrm>
          <a:prstGeom prst="rect">
            <a:avLst/>
          </a:prstGeom>
          <a:solidFill>
            <a:srgbClr val="F47920"/>
          </a:solidFill>
          <a:ln/>
        </p:spPr>
      </p:sp>
      <p:sp>
        <p:nvSpPr>
          <p:cNvPr id="6" name="Text 4"/>
          <p:cNvSpPr txBox="1"/>
          <p:nvPr/>
        </p:nvSpPr>
        <p:spPr>
          <a:xfrm>
            <a:off x="1033272" y="2286000"/>
            <a:ext cx="9509760" cy="1920240"/>
          </a:xfrm>
          <a:prstGeom prst="rect">
            <a:avLst/>
          </a:prstGeom>
          <a:noFill/>
          <a:ln/>
        </p:spPr>
        <p:txBody>
          <a:bodyPr wrap="square" lIns="0" tIns="0" rIns="0" bIns="0" rtlCol="0" anchor="ctr"/>
          <a:lstStyle/>
          <a:p>
            <a:pPr indent="0" marL="0">
              <a:lnSpc>
                <a:spcPct val="125000"/>
              </a:lnSpc>
              <a:buNone/>
            </a:pPr>
            <a:r>
              <a:rPr lang="en-US" sz="2500" dirty="0">
                <a:solidFill>
                  <a:srgbClr val="FFFFFF"/>
                </a:solidFill>
                <a:latin typeface="Georgia" pitchFamily="34" charset="0"/>
                <a:ea typeface="Georgia" pitchFamily="34" charset="-122"/>
                <a:cs typeface="Georgia" pitchFamily="34" charset="-120"/>
              </a:rPr>
              <a:t>After the questions have been asked and answered well, a person still has to look at the claim, look at the decision it is about to be used for, and say: that is strong enough for this.</a:t>
            </a:r>
            <a:endParaRPr lang="en-US" sz="2500" dirty="0"/>
          </a:p>
        </p:txBody>
      </p:sp>
      <p:sp>
        <p:nvSpPr>
          <p:cNvPr id="7" name="Text 5"/>
          <p:cNvSpPr txBox="1"/>
          <p:nvPr/>
        </p:nvSpPr>
        <p:spPr>
          <a:xfrm>
            <a:off x="621792" y="4572000"/>
            <a:ext cx="10945368" cy="731520"/>
          </a:xfrm>
          <a:prstGeom prst="rect">
            <a:avLst/>
          </a:prstGeom>
          <a:noFill/>
          <a:ln/>
        </p:spPr>
        <p:txBody>
          <a:bodyPr wrap="square" lIns="0" tIns="0" rIns="0" bIns="0" rtlCol="0" anchor="t"/>
          <a:lstStyle/>
          <a:p>
            <a:pPr indent="0" marL="0">
              <a:lnSpc>
                <a:spcPct val="125000"/>
              </a:lnSpc>
              <a:buNone/>
            </a:pPr>
            <a:r>
              <a:rPr lang="en-US" sz="1600" dirty="0">
                <a:solidFill>
                  <a:srgbClr val="B9C4D0"/>
                </a:solidFill>
                <a:latin typeface="Trebuchet MS" pitchFamily="34" charset="0"/>
                <a:ea typeface="Trebuchet MS" pitchFamily="34" charset="-122"/>
                <a:cs typeface="Trebuchet MS" pitchFamily="34" charset="-120"/>
              </a:rPr>
              <a:t>Nothing performs that step. Not a checklist, not a model, not a committee process.</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WHAT IT LOOKS LIKE WHEN IT FAILS</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The Federal Reserve, 2006</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11</a:t>
            </a:r>
            <a:endParaRPr lang="en-US" sz="1000" dirty="0"/>
          </a:p>
        </p:txBody>
      </p:sp>
      <p:sp>
        <p:nvSpPr>
          <p:cNvPr id="5" name="Text 3"/>
          <p:cNvSpPr txBox="1"/>
          <p:nvPr/>
        </p:nvSpPr>
        <p:spPr>
          <a:xfrm>
            <a:off x="621792" y="1783080"/>
            <a:ext cx="10945368" cy="6858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America's central bank: the one body with the independence, the data and the standing to say out loud that something was building up. Every support was in place, and the thing fell down anyway.</a:t>
            </a:r>
            <a:endParaRPr lang="en-US" sz="1500" dirty="0"/>
          </a:p>
        </p:txBody>
      </p:sp>
      <p:sp>
        <p:nvSpPr>
          <p:cNvPr id="6" name="card-1"/>
          <p:cNvSpPr/>
          <p:nvPr/>
        </p:nvSpPr>
        <p:spPr>
          <a:xfrm>
            <a:off x="621792" y="2560320"/>
            <a:ext cx="5362956" cy="1828800"/>
          </a:xfrm>
          <a:prstGeom prst="rect">
            <a:avLst/>
          </a:prstGeom>
          <a:solidFill>
            <a:srgbClr val="FFFFFF"/>
          </a:solidFill>
          <a:ln w="12700">
            <a:solidFill>
              <a:srgbClr val="E3DBD2"/>
            </a:solidFill>
            <a:prstDash val="solid"/>
          </a:ln>
        </p:spPr>
      </p:sp>
      <p:sp>
        <p:nvSpPr>
          <p:cNvPr id="7" name="card-edge-1"/>
          <p:cNvSpPr/>
          <p:nvPr/>
        </p:nvSpPr>
        <p:spPr>
          <a:xfrm>
            <a:off x="621792" y="2560320"/>
            <a:ext cx="50292" cy="1828800"/>
          </a:xfrm>
          <a:prstGeom prst="rect">
            <a:avLst/>
          </a:prstGeom>
          <a:solidFill>
            <a:srgbClr val="F47920"/>
          </a:solidFill>
          <a:ln/>
        </p:spPr>
      </p:sp>
      <p:sp>
        <p:nvSpPr>
          <p:cNvPr id="8" name="Text 6"/>
          <p:cNvSpPr txBox="1"/>
          <p:nvPr/>
        </p:nvSpPr>
        <p:spPr>
          <a:xfrm>
            <a:off x="877824" y="2743200"/>
            <a:ext cx="4905756"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4.7 × INCOME</a:t>
            </a:r>
            <a:endParaRPr lang="en-US" sz="1400" dirty="0"/>
          </a:p>
        </p:txBody>
      </p:sp>
      <p:sp>
        <p:nvSpPr>
          <p:cNvPr id="9" name="Text 7"/>
          <p:cNvSpPr txBox="1"/>
          <p:nvPr/>
        </p:nvSpPr>
        <p:spPr>
          <a:xfrm>
            <a:off x="877824" y="3310128"/>
            <a:ext cx="4905756" cy="86868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What a typical house cost against a typical income in 2005, the highest since at least 1980.</a:t>
            </a:r>
            <a:endParaRPr lang="en-US" sz="1250" dirty="0"/>
          </a:p>
          <a:p>
            <a:pPr indent="0" marL="0">
              <a:lnSpc>
                <a:spcPct val="122000"/>
              </a:lnSpc>
              <a:buNone/>
            </a:pPr>
            <a:endParaRPr lang="en-US" sz="1250" dirty="0"/>
          </a:p>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Harvard Joint Center for Housing Studies</a:t>
            </a:r>
            <a:endParaRPr lang="en-US" sz="1250" dirty="0"/>
          </a:p>
        </p:txBody>
      </p:sp>
      <p:sp>
        <p:nvSpPr>
          <p:cNvPr id="10" name="card-2"/>
          <p:cNvSpPr/>
          <p:nvPr/>
        </p:nvSpPr>
        <p:spPr>
          <a:xfrm>
            <a:off x="6204204" y="2560320"/>
            <a:ext cx="5362956" cy="1828800"/>
          </a:xfrm>
          <a:prstGeom prst="rect">
            <a:avLst/>
          </a:prstGeom>
          <a:solidFill>
            <a:srgbClr val="FFFFFF"/>
          </a:solidFill>
          <a:ln w="12700">
            <a:solidFill>
              <a:srgbClr val="E3DBD2"/>
            </a:solidFill>
            <a:prstDash val="solid"/>
          </a:ln>
        </p:spPr>
      </p:sp>
      <p:sp>
        <p:nvSpPr>
          <p:cNvPr id="11" name="card-edge-2"/>
          <p:cNvSpPr/>
          <p:nvPr/>
        </p:nvSpPr>
        <p:spPr>
          <a:xfrm>
            <a:off x="6204204" y="2560320"/>
            <a:ext cx="50292" cy="1828800"/>
          </a:xfrm>
          <a:prstGeom prst="rect">
            <a:avLst/>
          </a:prstGeom>
          <a:solidFill>
            <a:srgbClr val="F47920"/>
          </a:solidFill>
          <a:ln/>
        </p:spPr>
      </p:sp>
      <p:sp>
        <p:nvSpPr>
          <p:cNvPr id="12" name="Text 10"/>
          <p:cNvSpPr txBox="1"/>
          <p:nvPr/>
        </p:nvSpPr>
        <p:spPr>
          <a:xfrm>
            <a:off x="6460236" y="2743200"/>
            <a:ext cx="4905756"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23% → 38%</a:t>
            </a:r>
            <a:endParaRPr lang="en-US" sz="1400" dirty="0"/>
          </a:p>
        </p:txBody>
      </p:sp>
      <p:sp>
        <p:nvSpPr>
          <p:cNvPr id="13" name="Text 11"/>
          <p:cNvSpPr txBox="1"/>
          <p:nvPr/>
        </p:nvSpPr>
        <p:spPr>
          <a:xfrm>
            <a:off x="6460236" y="3310128"/>
            <a:ext cx="4905756" cy="86868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Share of subprime loans written with little or no proof of income, 2001 to 2007.</a:t>
            </a:r>
            <a:endParaRPr lang="en-US" sz="1250" dirty="0"/>
          </a:p>
          <a:p>
            <a:pPr indent="0" marL="0">
              <a:lnSpc>
                <a:spcPct val="122000"/>
              </a:lnSpc>
              <a:buNone/>
            </a:pPr>
            <a:endParaRPr lang="en-US" sz="1250" dirty="0"/>
          </a:p>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Demyanyk &amp; Van Hemert, Review of Financial Studies, 2011</a:t>
            </a:r>
            <a:endParaRPr lang="en-US" sz="1250" dirty="0"/>
          </a:p>
        </p:txBody>
      </p:sp>
      <p:sp>
        <p:nvSpPr>
          <p:cNvPr id="14" name="figure-card-6"/>
          <p:cNvSpPr/>
          <p:nvPr/>
        </p:nvSpPr>
        <p:spPr>
          <a:xfrm>
            <a:off x="621792" y="4617720"/>
            <a:ext cx="10945368" cy="1737360"/>
          </a:xfrm>
          <a:prstGeom prst="rect">
            <a:avLst/>
          </a:prstGeom>
          <a:solidFill>
            <a:srgbClr val="FFFFFF"/>
          </a:solidFill>
          <a:ln w="12700">
            <a:solidFill>
              <a:srgbClr val="E3DBD2"/>
            </a:solidFill>
            <a:prstDash val="solid"/>
          </a:ln>
        </p:spPr>
      </p:sp>
      <p:pic>
        <p:nvPicPr>
          <p:cNvPr id="15" name="figure-6" descr="/tmp/claude-0/-home-claude/840a28d2-2874-58f2-bea9-3fe61a55262a/scratchpad/deck/fig6.png">    </p:cNvPr>
          <p:cNvPicPr>
            <a:picLocks noChangeAspect="1"/>
          </p:cNvPicPr>
          <p:nvPr/>
        </p:nvPicPr>
        <p:blipFill>
          <a:blip r:embed="rId1"/>
          <a:stretch>
            <a:fillRect/>
          </a:stretch>
        </p:blipFill>
        <p:spPr>
          <a:xfrm>
            <a:off x="3322143" y="4855464"/>
            <a:ext cx="5544666" cy="126187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WHAT IT LOOKS LIKE WHEN IT FAILS</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The Fed had everything you would want</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12</a:t>
            </a:r>
            <a:endParaRPr lang="en-US" sz="1000" dirty="0"/>
          </a:p>
        </p:txBody>
      </p:sp>
      <p:sp>
        <p:nvSpPr>
          <p:cNvPr id="5" name="card-1"/>
          <p:cNvSpPr/>
          <p:nvPr/>
        </p:nvSpPr>
        <p:spPr>
          <a:xfrm>
            <a:off x="621792" y="1920240"/>
            <a:ext cx="2013509" cy="2377440"/>
          </a:xfrm>
          <a:prstGeom prst="rect">
            <a:avLst/>
          </a:prstGeom>
          <a:solidFill>
            <a:srgbClr val="FFFFFF"/>
          </a:solidFill>
          <a:ln w="12700">
            <a:solidFill>
              <a:srgbClr val="E3DBD2"/>
            </a:solidFill>
            <a:prstDash val="solid"/>
          </a:ln>
        </p:spPr>
      </p:sp>
      <p:sp>
        <p:nvSpPr>
          <p:cNvPr id="6" name="card-edge-1"/>
          <p:cNvSpPr/>
          <p:nvPr/>
        </p:nvSpPr>
        <p:spPr>
          <a:xfrm>
            <a:off x="621792" y="1920240"/>
            <a:ext cx="50292" cy="2377440"/>
          </a:xfrm>
          <a:prstGeom prst="rect">
            <a:avLst/>
          </a:prstGeom>
          <a:solidFill>
            <a:srgbClr val="F47920"/>
          </a:solidFill>
          <a:ln/>
        </p:spPr>
      </p:sp>
      <p:sp>
        <p:nvSpPr>
          <p:cNvPr id="7" name="Text 5"/>
          <p:cNvSpPr txBox="1"/>
          <p:nvPr/>
        </p:nvSpPr>
        <p:spPr>
          <a:xfrm>
            <a:off x="877824" y="2103120"/>
            <a:ext cx="1556309" cy="548640"/>
          </a:xfrm>
          <a:prstGeom prst="rect">
            <a:avLst/>
          </a:prstGeom>
          <a:noFill/>
          <a:ln/>
        </p:spPr>
        <p:txBody>
          <a:bodyPr wrap="square" lIns="0" tIns="0" rIns="0" bIns="0" rtlCol="0" anchor="t"/>
          <a:lstStyle/>
          <a:p>
            <a:pPr indent="0" marL="0">
              <a:buNone/>
            </a:pPr>
            <a:r>
              <a:rPr lang="en-US" sz="1150" b="1" dirty="0">
                <a:solidFill>
                  <a:srgbClr val="1B2838"/>
                </a:solidFill>
                <a:latin typeface="Georgia" pitchFamily="34" charset="0"/>
                <a:ea typeface="Georgia" pitchFamily="34" charset="-122"/>
                <a:cs typeface="Georgia" pitchFamily="34" charset="-120"/>
              </a:rPr>
              <a:t>INDEPENDENCE</a:t>
            </a:r>
            <a:endParaRPr lang="en-US" sz="1150" dirty="0"/>
          </a:p>
        </p:txBody>
      </p:sp>
      <p:sp>
        <p:nvSpPr>
          <p:cNvPr id="8" name="Text 6"/>
          <p:cNvSpPr txBox="1"/>
          <p:nvPr/>
        </p:nvSpPr>
        <p:spPr>
          <a:xfrm>
            <a:off x="877824" y="2670048"/>
            <a:ext cx="1556309" cy="14173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Written into law, with terms longer than any president’s.</a:t>
            </a:r>
            <a:endParaRPr lang="en-US" sz="1250" dirty="0"/>
          </a:p>
        </p:txBody>
      </p:sp>
      <p:sp>
        <p:nvSpPr>
          <p:cNvPr id="9" name="card-2"/>
          <p:cNvSpPr/>
          <p:nvPr/>
        </p:nvSpPr>
        <p:spPr>
          <a:xfrm>
            <a:off x="2854757" y="1920240"/>
            <a:ext cx="2013509" cy="2377440"/>
          </a:xfrm>
          <a:prstGeom prst="rect">
            <a:avLst/>
          </a:prstGeom>
          <a:solidFill>
            <a:srgbClr val="FFFFFF"/>
          </a:solidFill>
          <a:ln w="12700">
            <a:solidFill>
              <a:srgbClr val="E3DBD2"/>
            </a:solidFill>
            <a:prstDash val="solid"/>
          </a:ln>
        </p:spPr>
      </p:sp>
      <p:sp>
        <p:nvSpPr>
          <p:cNvPr id="10" name="card-edge-2"/>
          <p:cNvSpPr/>
          <p:nvPr/>
        </p:nvSpPr>
        <p:spPr>
          <a:xfrm>
            <a:off x="2854757" y="1920240"/>
            <a:ext cx="50292" cy="2377440"/>
          </a:xfrm>
          <a:prstGeom prst="rect">
            <a:avLst/>
          </a:prstGeom>
          <a:solidFill>
            <a:srgbClr val="F47920"/>
          </a:solidFill>
          <a:ln/>
        </p:spPr>
      </p:sp>
      <p:sp>
        <p:nvSpPr>
          <p:cNvPr id="11" name="Text 9"/>
          <p:cNvSpPr txBox="1"/>
          <p:nvPr/>
        </p:nvSpPr>
        <p:spPr>
          <a:xfrm>
            <a:off x="3110789" y="2103120"/>
            <a:ext cx="1556309" cy="548640"/>
          </a:xfrm>
          <a:prstGeom prst="rect">
            <a:avLst/>
          </a:prstGeom>
          <a:noFill/>
          <a:ln/>
        </p:spPr>
        <p:txBody>
          <a:bodyPr wrap="square" lIns="0" tIns="0" rIns="0" bIns="0" rtlCol="0" anchor="t"/>
          <a:lstStyle/>
          <a:p>
            <a:pPr indent="0" marL="0">
              <a:buNone/>
            </a:pPr>
            <a:r>
              <a:rPr lang="en-US" sz="1150" b="1" dirty="0">
                <a:solidFill>
                  <a:srgbClr val="1B2838"/>
                </a:solidFill>
                <a:latin typeface="Georgia" pitchFamily="34" charset="0"/>
                <a:ea typeface="Georgia" pitchFamily="34" charset="-122"/>
                <a:cs typeface="Georgia" pitchFamily="34" charset="-120"/>
              </a:rPr>
              <a:t>ACCESS</a:t>
            </a:r>
            <a:endParaRPr lang="en-US" sz="1150" dirty="0"/>
          </a:p>
        </p:txBody>
      </p:sp>
      <p:sp>
        <p:nvSpPr>
          <p:cNvPr id="12" name="Text 10"/>
          <p:cNvSpPr txBox="1"/>
          <p:nvPr/>
        </p:nvSpPr>
        <p:spPr>
          <a:xfrm>
            <a:off x="3110789" y="2670048"/>
            <a:ext cx="1556309" cy="14173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Better access to the underlying data than anybody else had.</a:t>
            </a:r>
            <a:endParaRPr lang="en-US" sz="1250" dirty="0"/>
          </a:p>
        </p:txBody>
      </p:sp>
      <p:sp>
        <p:nvSpPr>
          <p:cNvPr id="13" name="card-3"/>
          <p:cNvSpPr/>
          <p:nvPr/>
        </p:nvSpPr>
        <p:spPr>
          <a:xfrm>
            <a:off x="5087722" y="1920240"/>
            <a:ext cx="2013509" cy="2377440"/>
          </a:xfrm>
          <a:prstGeom prst="rect">
            <a:avLst/>
          </a:prstGeom>
          <a:solidFill>
            <a:srgbClr val="FFFFFF"/>
          </a:solidFill>
          <a:ln w="12700">
            <a:solidFill>
              <a:srgbClr val="E3DBD2"/>
            </a:solidFill>
            <a:prstDash val="solid"/>
          </a:ln>
        </p:spPr>
      </p:sp>
      <p:sp>
        <p:nvSpPr>
          <p:cNvPr id="14" name="card-edge-3"/>
          <p:cNvSpPr/>
          <p:nvPr/>
        </p:nvSpPr>
        <p:spPr>
          <a:xfrm>
            <a:off x="5087722" y="1920240"/>
            <a:ext cx="50292" cy="2377440"/>
          </a:xfrm>
          <a:prstGeom prst="rect">
            <a:avLst/>
          </a:prstGeom>
          <a:solidFill>
            <a:srgbClr val="F47920"/>
          </a:solidFill>
          <a:ln/>
        </p:spPr>
      </p:sp>
      <p:sp>
        <p:nvSpPr>
          <p:cNvPr id="15" name="Text 13"/>
          <p:cNvSpPr txBox="1"/>
          <p:nvPr/>
        </p:nvSpPr>
        <p:spPr>
          <a:xfrm>
            <a:off x="5343754" y="2103120"/>
            <a:ext cx="1556309" cy="548640"/>
          </a:xfrm>
          <a:prstGeom prst="rect">
            <a:avLst/>
          </a:prstGeom>
          <a:noFill/>
          <a:ln/>
        </p:spPr>
        <p:txBody>
          <a:bodyPr wrap="square" lIns="0" tIns="0" rIns="0" bIns="0" rtlCol="0" anchor="t"/>
          <a:lstStyle/>
          <a:p>
            <a:pPr indent="0" marL="0">
              <a:buNone/>
            </a:pPr>
            <a:r>
              <a:rPr lang="en-US" sz="1150" b="1" dirty="0">
                <a:solidFill>
                  <a:srgbClr val="1B2838"/>
                </a:solidFill>
                <a:latin typeface="Georgia" pitchFamily="34" charset="0"/>
                <a:ea typeface="Georgia" pitchFamily="34" charset="-122"/>
                <a:cs typeface="Georgia" pitchFamily="34" charset="-120"/>
              </a:rPr>
              <a:t>DISSENT</a:t>
            </a:r>
            <a:endParaRPr lang="en-US" sz="1150" dirty="0"/>
          </a:p>
        </p:txBody>
      </p:sp>
      <p:sp>
        <p:nvSpPr>
          <p:cNvPr id="16" name="Text 14"/>
          <p:cNvSpPr txBox="1"/>
          <p:nvPr/>
        </p:nvSpPr>
        <p:spPr>
          <a:xfrm>
            <a:off x="5343754" y="2670048"/>
            <a:ext cx="1556309" cy="14173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Disagreements recorded, and votes on the record.</a:t>
            </a:r>
            <a:endParaRPr lang="en-US" sz="1250" dirty="0"/>
          </a:p>
        </p:txBody>
      </p:sp>
      <p:sp>
        <p:nvSpPr>
          <p:cNvPr id="17" name="card-4"/>
          <p:cNvSpPr/>
          <p:nvPr/>
        </p:nvSpPr>
        <p:spPr>
          <a:xfrm>
            <a:off x="7320686" y="1920240"/>
            <a:ext cx="2013509" cy="2377440"/>
          </a:xfrm>
          <a:prstGeom prst="rect">
            <a:avLst/>
          </a:prstGeom>
          <a:solidFill>
            <a:srgbClr val="FFFFFF"/>
          </a:solidFill>
          <a:ln w="12700">
            <a:solidFill>
              <a:srgbClr val="E3DBD2"/>
            </a:solidFill>
            <a:prstDash val="solid"/>
          </a:ln>
        </p:spPr>
      </p:sp>
      <p:sp>
        <p:nvSpPr>
          <p:cNvPr id="18" name="card-edge-4"/>
          <p:cNvSpPr/>
          <p:nvPr/>
        </p:nvSpPr>
        <p:spPr>
          <a:xfrm>
            <a:off x="7320686" y="1920240"/>
            <a:ext cx="50292" cy="2377440"/>
          </a:xfrm>
          <a:prstGeom prst="rect">
            <a:avLst/>
          </a:prstGeom>
          <a:solidFill>
            <a:srgbClr val="F47920"/>
          </a:solidFill>
          <a:ln/>
        </p:spPr>
      </p:sp>
      <p:sp>
        <p:nvSpPr>
          <p:cNvPr id="19" name="Text 17"/>
          <p:cNvSpPr txBox="1"/>
          <p:nvPr/>
        </p:nvSpPr>
        <p:spPr>
          <a:xfrm>
            <a:off x="7576718" y="2103120"/>
            <a:ext cx="1556309" cy="548640"/>
          </a:xfrm>
          <a:prstGeom prst="rect">
            <a:avLst/>
          </a:prstGeom>
          <a:noFill/>
          <a:ln/>
        </p:spPr>
        <p:txBody>
          <a:bodyPr wrap="square" lIns="0" tIns="0" rIns="0" bIns="0" rtlCol="0" anchor="t"/>
          <a:lstStyle/>
          <a:p>
            <a:pPr indent="0" marL="0">
              <a:buNone/>
            </a:pPr>
            <a:r>
              <a:rPr lang="en-US" sz="1150" b="1" dirty="0">
                <a:solidFill>
                  <a:srgbClr val="1B2838"/>
                </a:solidFill>
                <a:latin typeface="Georgia" pitchFamily="34" charset="0"/>
                <a:ea typeface="Georgia" pitchFamily="34" charset="-122"/>
                <a:cs typeface="Georgia" pitchFamily="34" charset="-120"/>
              </a:rPr>
              <a:t>PUBLICATION</a:t>
            </a:r>
            <a:endParaRPr lang="en-US" sz="1150" dirty="0"/>
          </a:p>
        </p:txBody>
      </p:sp>
      <p:sp>
        <p:nvSpPr>
          <p:cNvPr id="20" name="Text 18"/>
          <p:cNvSpPr txBox="1"/>
          <p:nvPr/>
        </p:nvSpPr>
        <p:spPr>
          <a:xfrm>
            <a:off x="7576718" y="2670048"/>
            <a:ext cx="1556309" cy="14173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Meeting transcripts released, on a delay.</a:t>
            </a:r>
            <a:endParaRPr lang="en-US" sz="1250" dirty="0"/>
          </a:p>
        </p:txBody>
      </p:sp>
      <p:sp>
        <p:nvSpPr>
          <p:cNvPr id="21" name="card-5"/>
          <p:cNvSpPr/>
          <p:nvPr/>
        </p:nvSpPr>
        <p:spPr>
          <a:xfrm>
            <a:off x="9553651" y="1920240"/>
            <a:ext cx="2013509" cy="2377440"/>
          </a:xfrm>
          <a:prstGeom prst="rect">
            <a:avLst/>
          </a:prstGeom>
          <a:solidFill>
            <a:srgbClr val="FFFFFF"/>
          </a:solidFill>
          <a:ln w="12700">
            <a:solidFill>
              <a:srgbClr val="E3DBD2"/>
            </a:solidFill>
            <a:prstDash val="solid"/>
          </a:ln>
        </p:spPr>
      </p:sp>
      <p:sp>
        <p:nvSpPr>
          <p:cNvPr id="22" name="card-edge-5"/>
          <p:cNvSpPr/>
          <p:nvPr/>
        </p:nvSpPr>
        <p:spPr>
          <a:xfrm>
            <a:off x="9553651" y="1920240"/>
            <a:ext cx="50292" cy="2377440"/>
          </a:xfrm>
          <a:prstGeom prst="rect">
            <a:avLst/>
          </a:prstGeom>
          <a:solidFill>
            <a:srgbClr val="F47920"/>
          </a:solidFill>
          <a:ln/>
        </p:spPr>
      </p:sp>
      <p:sp>
        <p:nvSpPr>
          <p:cNvPr id="23" name="Text 21"/>
          <p:cNvSpPr txBox="1"/>
          <p:nvPr/>
        </p:nvSpPr>
        <p:spPr>
          <a:xfrm>
            <a:off x="9809683" y="2103120"/>
            <a:ext cx="1556309" cy="548640"/>
          </a:xfrm>
          <a:prstGeom prst="rect">
            <a:avLst/>
          </a:prstGeom>
          <a:noFill/>
          <a:ln/>
        </p:spPr>
        <p:txBody>
          <a:bodyPr wrap="square" lIns="0" tIns="0" rIns="0" bIns="0" rtlCol="0" anchor="t"/>
          <a:lstStyle/>
          <a:p>
            <a:pPr indent="0" marL="0">
              <a:buNone/>
            </a:pPr>
            <a:r>
              <a:rPr lang="en-US" sz="1150" b="1" dirty="0">
                <a:solidFill>
                  <a:srgbClr val="1B2838"/>
                </a:solidFill>
                <a:latin typeface="Georgia" pitchFamily="34" charset="0"/>
                <a:ea typeface="Georgia" pitchFamily="34" charset="-122"/>
                <a:cs typeface="Georgia" pitchFamily="34" charset="-120"/>
              </a:rPr>
              <a:t>LONG MEMORY</a:t>
            </a:r>
            <a:endParaRPr lang="en-US" sz="1150" dirty="0"/>
          </a:p>
        </p:txBody>
      </p:sp>
      <p:sp>
        <p:nvSpPr>
          <p:cNvPr id="24" name="Text 22"/>
          <p:cNvSpPr txBox="1"/>
          <p:nvPr/>
        </p:nvSpPr>
        <p:spPr>
          <a:xfrm>
            <a:off x="9809683" y="2670048"/>
            <a:ext cx="1556309" cy="14173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Decisions argued over for decades afterwards.</a:t>
            </a:r>
            <a:endParaRPr lang="en-US" sz="1250" dirty="0"/>
          </a:p>
        </p:txBody>
      </p:sp>
      <p:sp>
        <p:nvSpPr>
          <p:cNvPr id="25" name="Text 23"/>
          <p:cNvSpPr txBox="1"/>
          <p:nvPr/>
        </p:nvSpPr>
        <p:spPr>
          <a:xfrm>
            <a:off x="621792" y="466344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Every support described in part one was present at the Federal Reserve and in working order. The people in the room were not fools and were not lying.</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WHAT IT LOOKS LIKE WHEN IT FAILS</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The four questions, as they actually went</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13</a:t>
            </a:r>
            <a:endParaRPr lang="en-US" sz="1000" dirty="0"/>
          </a:p>
        </p:txBody>
      </p:sp>
      <p:graphicFrame>
        <p:nvGraphicFramePr>
          <p:cNvPr id="16" name="four-questions"/>
          <p:cNvGraphicFramePr>
            <a:graphicFrameLocks noGrp="1"/>
          </p:cNvGraphicFramePr>
          <p:nvPr>
            <p:extLst>
              <p:ext uri="{D42A27DB-BD31-4B8C-83A1-F6EECF244321}">
                <p14:modId xmlns:p14="http://schemas.microsoft.com/office/powerpoint/2010/main" val="1579011935"/>
              </p:ext>
            </p:extLst>
          </p:nvPr>
        </p:nvGraphicFramePr>
        <p:xfrm>
          <a:off x="621792" y="1920240"/>
          <a:ext cx="10945368" cy="914400"/>
        </p:xfrm>
        <a:graphic>
          <a:graphicData uri="http://schemas.openxmlformats.org/drawingml/2006/table">
            <a:tbl>
              <a:tblPr/>
              <a:tblGrid>
                <a:gridCol w="3749040"/>
                <a:gridCol w="7196328"/>
              </a:tblGrid>
              <a:tr h="0">
                <a:tc>
                  <a:txBody>
                    <a:bodyPr/>
                    <a:lstStyle/>
                    <a:p>
                      <a:pPr indent="0" marL="0">
                        <a:buNone/>
                      </a:pPr>
                      <a:r>
                        <a:rPr lang="en-US" sz="1350" b="1" dirty="0">
                          <a:solidFill>
                            <a:srgbClr val="1B2838"/>
                          </a:solidFill>
                          <a:latin typeface="Georgia" pitchFamily="34" charset="0"/>
                          <a:ea typeface="Georgia" pitchFamily="34" charset="-122"/>
                          <a:cs typeface="Georgia" pitchFamily="34" charset="-120"/>
                        </a:rPr>
                        <a:t>Is the cause real?</a:t>
                      </a:r>
                      <a:endParaRPr lang="en-US" sz="1350" dirty="0">
                        <a:latin typeface="Georgia" charset="0"/>
                        <a:ea typeface="Georgia" charset="0"/>
                        <a:cs typeface="Georgia" charset="0"/>
                      </a:endParaRPr>
                    </a:p>
                  </a:txBody>
                  <a:tcPr marL="50800" marR="152400" marT="152400" marB="152400" anchor="t">
                    <a:lnL w="12700" cap="flat" cmpd="sng" algn="ctr">
                      <a:solidFill>
                        <a:srgbClr val="E3DBD2"/>
                      </a:solidFill>
                      <a:prstDash val="solid"/>
                      <a:round/>
                      <a:headEnd type="none" w="med" len="med"/>
                      <a:tailEnd type="none" w="med" len="med"/>
                    </a:lnL>
                    <a:lnR w="12700" cap="flat" cmpd="sng" algn="ctr">
                      <a:solidFill>
                        <a:srgbClr val="E3DBD2"/>
                      </a:solidFill>
                      <a:prstDash val="solid"/>
                      <a:round/>
                      <a:headEnd type="none" w="med" len="med"/>
                      <a:tailEnd type="none" w="med" len="med"/>
                    </a:lnR>
                    <a:lnT w="12700" cap="flat" cmpd="sng" algn="ctr">
                      <a:solidFill>
                        <a:srgbClr val="E3DBD2"/>
                      </a:solidFill>
                      <a:prstDash val="solid"/>
                      <a:round/>
                      <a:headEnd type="none" w="med" len="med"/>
                      <a:tailEnd type="none" w="med" len="med"/>
                    </a:lnT>
                    <a:lnB w="12700" cap="flat" cmpd="sng" algn="ctr">
                      <a:solidFill>
                        <a:srgbClr val="E3DBD2"/>
                      </a:solidFill>
                      <a:prstDash val="solid"/>
                      <a:round/>
                      <a:headEnd type="none" w="med" len="med"/>
                      <a:tailEnd type="none" w="med" len="med"/>
                    </a:lnB>
                    <a:solidFill>
                      <a:srgbClr val="FFFFFF"/>
                    </a:solidFill>
                  </a:tcPr>
                </a:tc>
                <a:tc>
                  <a:txBody>
                    <a:bodyPr/>
                    <a:lstStyle/>
                    <a:p>
                      <a:pPr indent="0" marL="0">
                        <a:buNone/>
                      </a:pPr>
                      <a:r>
                        <a:rPr lang="en-US" sz="1300" dirty="0">
                          <a:solidFill>
                            <a:srgbClr val="C0490A"/>
                          </a:solidFill>
                          <a:latin typeface="Trebuchet MS" pitchFamily="34" charset="0"/>
                          <a:ea typeface="Trebuchet MS" pitchFamily="34" charset="-122"/>
                          <a:cs typeface="Trebuchet MS" pitchFamily="34" charset="-120"/>
                        </a:rPr>
                        <a:t>Asked, and answered using an explanation of the calm years that nobody had retested for the conditions it was now being applied to.</a:t>
                      </a:r>
                      <a:endParaRPr lang="en-US" sz="1300" dirty="0">
                        <a:latin typeface="Trebuchet MS" charset="0"/>
                        <a:ea typeface="Trebuchet MS" charset="0"/>
                        <a:cs typeface="Trebuchet MS" charset="0"/>
                      </a:endParaRPr>
                    </a:p>
                  </a:txBody>
                  <a:tcPr marL="152400" marR="50800" marT="152400" marB="152400" anchor="t">
                    <a:lnL w="12700" cap="flat" cmpd="sng" algn="ctr">
                      <a:solidFill>
                        <a:srgbClr val="E3DBD2"/>
                      </a:solidFill>
                      <a:prstDash val="solid"/>
                      <a:round/>
                      <a:headEnd type="none" w="med" len="med"/>
                      <a:tailEnd type="none" w="med" len="med"/>
                    </a:lnL>
                    <a:lnR w="12700" cap="flat" cmpd="sng" algn="ctr">
                      <a:solidFill>
                        <a:srgbClr val="E3DBD2"/>
                      </a:solidFill>
                      <a:prstDash val="solid"/>
                      <a:round/>
                      <a:headEnd type="none" w="med" len="med"/>
                      <a:tailEnd type="none" w="med" len="med"/>
                    </a:lnR>
                    <a:lnT w="12700" cap="flat" cmpd="sng" algn="ctr">
                      <a:solidFill>
                        <a:srgbClr val="E3DBD2"/>
                      </a:solidFill>
                      <a:prstDash val="solid"/>
                      <a:round/>
                      <a:headEnd type="none" w="med" len="med"/>
                      <a:tailEnd type="none" w="med" len="med"/>
                    </a:lnT>
                    <a:lnB w="12700" cap="flat" cmpd="sng" algn="ctr">
                      <a:solidFill>
                        <a:srgbClr val="E3DBD2"/>
                      </a:solidFill>
                      <a:prstDash val="solid"/>
                      <a:round/>
                      <a:headEnd type="none" w="med" len="med"/>
                      <a:tailEnd type="none" w="med" len="med"/>
                    </a:lnB>
                    <a:solidFill>
                      <a:srgbClr val="FFFFFF"/>
                    </a:solidFill>
                  </a:tcPr>
                </a:tc>
              </a:tr>
              <a:tr h="0">
                <a:tc>
                  <a:txBody>
                    <a:bodyPr/>
                    <a:lstStyle/>
                    <a:p>
                      <a:pPr indent="0" marL="0">
                        <a:buNone/>
                      </a:pPr>
                      <a:r>
                        <a:rPr lang="en-US" sz="1350" b="1" dirty="0">
                          <a:solidFill>
                            <a:srgbClr val="1B2838"/>
                          </a:solidFill>
                          <a:latin typeface="Georgia" pitchFamily="34" charset="0"/>
                          <a:ea typeface="Georgia" pitchFamily="34" charset="-122"/>
                          <a:cs typeface="Georgia" pitchFamily="34" charset="-120"/>
                        </a:rPr>
                        <a:t>Would people with reason to disagree agree anyway?</a:t>
                      </a:r>
                      <a:endParaRPr lang="en-US" sz="1350" dirty="0">
                        <a:latin typeface="Georgia" charset="0"/>
                        <a:ea typeface="Georgia" charset="0"/>
                        <a:cs typeface="Georgia" charset="0"/>
                      </a:endParaRPr>
                    </a:p>
                  </a:txBody>
                  <a:tcPr marL="50800" marR="152400" marT="152400" marB="152400" anchor="t">
                    <a:lnL w="12700" cap="flat" cmpd="sng" algn="ctr">
                      <a:solidFill>
                        <a:srgbClr val="E3DBD2"/>
                      </a:solidFill>
                      <a:prstDash val="solid"/>
                      <a:round/>
                      <a:headEnd type="none" w="med" len="med"/>
                      <a:tailEnd type="none" w="med" len="med"/>
                    </a:lnL>
                    <a:lnR w="12700" cap="flat" cmpd="sng" algn="ctr">
                      <a:solidFill>
                        <a:srgbClr val="E3DBD2"/>
                      </a:solidFill>
                      <a:prstDash val="solid"/>
                      <a:round/>
                      <a:headEnd type="none" w="med" len="med"/>
                      <a:tailEnd type="none" w="med" len="med"/>
                    </a:lnR>
                    <a:lnT w="12700" cap="flat" cmpd="sng" algn="ctr">
                      <a:solidFill>
                        <a:srgbClr val="E3DBD2"/>
                      </a:solidFill>
                      <a:prstDash val="solid"/>
                      <a:round/>
                      <a:headEnd type="none" w="med" len="med"/>
                      <a:tailEnd type="none" w="med" len="med"/>
                    </a:lnT>
                    <a:lnB w="12700" cap="flat" cmpd="sng" algn="ctr">
                      <a:solidFill>
                        <a:srgbClr val="E3DBD2"/>
                      </a:solidFill>
                      <a:prstDash val="solid"/>
                      <a:round/>
                      <a:headEnd type="none" w="med" len="med"/>
                      <a:tailEnd type="none" w="med" len="med"/>
                    </a:lnB>
                    <a:solidFill>
                      <a:srgbClr val="FFFFFF"/>
                    </a:solidFill>
                  </a:tcPr>
                </a:tc>
                <a:tc>
                  <a:txBody>
                    <a:bodyPr/>
                    <a:lstStyle/>
                    <a:p>
                      <a:pPr indent="0" marL="0">
                        <a:buNone/>
                      </a:pPr>
                      <a:r>
                        <a:rPr lang="en-US" sz="1300" dirty="0">
                          <a:solidFill>
                            <a:srgbClr val="C0490A"/>
                          </a:solidFill>
                          <a:latin typeface="Trebuchet MS" pitchFamily="34" charset="0"/>
                          <a:ea typeface="Trebuchet MS" pitchFamily="34" charset="-122"/>
                          <a:cs typeface="Trebuchet MS" pitchFamily="34" charset="-120"/>
                        </a:rPr>
                        <a:t>They agreed. But they had read the same work, used the same data, and had similar reasons to prefer things continuing. The agreement was inherited.</a:t>
                      </a:r>
                      <a:endParaRPr lang="en-US" sz="1300" dirty="0">
                        <a:latin typeface="Trebuchet MS" charset="0"/>
                        <a:ea typeface="Trebuchet MS" charset="0"/>
                        <a:cs typeface="Trebuchet MS" charset="0"/>
                      </a:endParaRPr>
                    </a:p>
                  </a:txBody>
                  <a:tcPr marL="152400" marR="50800" marT="152400" marB="152400" anchor="t">
                    <a:lnL w="12700" cap="flat" cmpd="sng" algn="ctr">
                      <a:solidFill>
                        <a:srgbClr val="E3DBD2"/>
                      </a:solidFill>
                      <a:prstDash val="solid"/>
                      <a:round/>
                      <a:headEnd type="none" w="med" len="med"/>
                      <a:tailEnd type="none" w="med" len="med"/>
                    </a:lnL>
                    <a:lnR w="12700" cap="flat" cmpd="sng" algn="ctr">
                      <a:solidFill>
                        <a:srgbClr val="E3DBD2"/>
                      </a:solidFill>
                      <a:prstDash val="solid"/>
                      <a:round/>
                      <a:headEnd type="none" w="med" len="med"/>
                      <a:tailEnd type="none" w="med" len="med"/>
                    </a:lnR>
                    <a:lnT w="12700" cap="flat" cmpd="sng" algn="ctr">
                      <a:solidFill>
                        <a:srgbClr val="E3DBD2"/>
                      </a:solidFill>
                      <a:prstDash val="solid"/>
                      <a:round/>
                      <a:headEnd type="none" w="med" len="med"/>
                      <a:tailEnd type="none" w="med" len="med"/>
                    </a:lnT>
                    <a:lnB w="12700" cap="flat" cmpd="sng" algn="ctr">
                      <a:solidFill>
                        <a:srgbClr val="E3DBD2"/>
                      </a:solidFill>
                      <a:prstDash val="solid"/>
                      <a:round/>
                      <a:headEnd type="none" w="med" len="med"/>
                      <a:tailEnd type="none" w="med" len="med"/>
                    </a:lnB>
                    <a:solidFill>
                      <a:srgbClr val="FFFFFF"/>
                    </a:solidFill>
                  </a:tcPr>
                </a:tc>
              </a:tr>
              <a:tr h="0">
                <a:tc>
                  <a:txBody>
                    <a:bodyPr/>
                    <a:lstStyle/>
                    <a:p>
                      <a:pPr indent="0" marL="0">
                        <a:buNone/>
                      </a:pPr>
                      <a:r>
                        <a:rPr lang="en-US" sz="1350" b="1" dirty="0">
                          <a:solidFill>
                            <a:srgbClr val="1B2838"/>
                          </a:solidFill>
                          <a:latin typeface="Georgia" pitchFamily="34" charset="0"/>
                          <a:ea typeface="Georgia" pitchFamily="34" charset="-122"/>
                          <a:cs typeface="Georgia" pitchFamily="34" charset="-120"/>
                        </a:rPr>
                        <a:t>Has anyone tried to break it?</a:t>
                      </a:r>
                      <a:endParaRPr lang="en-US" sz="1350" dirty="0">
                        <a:latin typeface="Georgia" charset="0"/>
                        <a:ea typeface="Georgia" charset="0"/>
                        <a:cs typeface="Georgia" charset="0"/>
                      </a:endParaRPr>
                    </a:p>
                  </a:txBody>
                  <a:tcPr marL="50800" marR="152400" marT="152400" marB="152400" anchor="t">
                    <a:lnL w="12700" cap="flat" cmpd="sng" algn="ctr">
                      <a:solidFill>
                        <a:srgbClr val="E3DBD2"/>
                      </a:solidFill>
                      <a:prstDash val="solid"/>
                      <a:round/>
                      <a:headEnd type="none" w="med" len="med"/>
                      <a:tailEnd type="none" w="med" len="med"/>
                    </a:lnL>
                    <a:lnR w="12700" cap="flat" cmpd="sng" algn="ctr">
                      <a:solidFill>
                        <a:srgbClr val="E3DBD2"/>
                      </a:solidFill>
                      <a:prstDash val="solid"/>
                      <a:round/>
                      <a:headEnd type="none" w="med" len="med"/>
                      <a:tailEnd type="none" w="med" len="med"/>
                    </a:lnR>
                    <a:lnT w="12700" cap="flat" cmpd="sng" algn="ctr">
                      <a:solidFill>
                        <a:srgbClr val="E3DBD2"/>
                      </a:solidFill>
                      <a:prstDash val="solid"/>
                      <a:round/>
                      <a:headEnd type="none" w="med" len="med"/>
                      <a:tailEnd type="none" w="med" len="med"/>
                    </a:lnT>
                    <a:lnB w="12700" cap="flat" cmpd="sng" algn="ctr">
                      <a:solidFill>
                        <a:srgbClr val="E3DBD2"/>
                      </a:solidFill>
                      <a:prstDash val="solid"/>
                      <a:round/>
                      <a:headEnd type="none" w="med" len="med"/>
                      <a:tailEnd type="none" w="med" len="med"/>
                    </a:lnB>
                    <a:solidFill>
                      <a:srgbClr val="FFFFFF"/>
                    </a:solidFill>
                  </a:tcPr>
                </a:tc>
                <a:tc>
                  <a:txBody>
                    <a:bodyPr/>
                    <a:lstStyle/>
                    <a:p>
                      <a:pPr indent="0" marL="0">
                        <a:buNone/>
                      </a:pPr>
                      <a:r>
                        <a:rPr lang="en-US" sz="1300" dirty="0">
                          <a:solidFill>
                            <a:srgbClr val="5B6A7D"/>
                          </a:solidFill>
                          <a:latin typeface="Trebuchet MS" pitchFamily="34" charset="0"/>
                          <a:ea typeface="Trebuchet MS" pitchFamily="34" charset="-122"/>
                          <a:cs typeface="Trebuchet MS" pitchFamily="34" charset="-120"/>
                        </a:rPr>
                        <a:t>Yes, and not quietly. Warnings were published years ahead, specific and quantified, and made directly to the Chairman. They were heard, and never retested.</a:t>
                      </a:r>
                      <a:endParaRPr lang="en-US" sz="1300" dirty="0">
                        <a:latin typeface="Trebuchet MS" charset="0"/>
                        <a:ea typeface="Trebuchet MS" charset="0"/>
                        <a:cs typeface="Trebuchet MS" charset="0"/>
                      </a:endParaRPr>
                    </a:p>
                  </a:txBody>
                  <a:tcPr marL="152400" marR="50800" marT="152400" marB="152400" anchor="t">
                    <a:lnL w="12700" cap="flat" cmpd="sng" algn="ctr">
                      <a:solidFill>
                        <a:srgbClr val="E3DBD2"/>
                      </a:solidFill>
                      <a:prstDash val="solid"/>
                      <a:round/>
                      <a:headEnd type="none" w="med" len="med"/>
                      <a:tailEnd type="none" w="med" len="med"/>
                    </a:lnL>
                    <a:lnR w="12700" cap="flat" cmpd="sng" algn="ctr">
                      <a:solidFill>
                        <a:srgbClr val="E3DBD2"/>
                      </a:solidFill>
                      <a:prstDash val="solid"/>
                      <a:round/>
                      <a:headEnd type="none" w="med" len="med"/>
                      <a:tailEnd type="none" w="med" len="med"/>
                    </a:lnR>
                    <a:lnT w="12700" cap="flat" cmpd="sng" algn="ctr">
                      <a:solidFill>
                        <a:srgbClr val="E3DBD2"/>
                      </a:solidFill>
                      <a:prstDash val="solid"/>
                      <a:round/>
                      <a:headEnd type="none" w="med" len="med"/>
                      <a:tailEnd type="none" w="med" len="med"/>
                    </a:lnT>
                    <a:lnB w="12700" cap="flat" cmpd="sng" algn="ctr">
                      <a:solidFill>
                        <a:srgbClr val="E3DBD2"/>
                      </a:solidFill>
                      <a:prstDash val="solid"/>
                      <a:round/>
                      <a:headEnd type="none" w="med" len="med"/>
                      <a:tailEnd type="none" w="med" len="med"/>
                    </a:lnB>
                    <a:solidFill>
                      <a:srgbClr val="FFFFFF"/>
                    </a:solidFill>
                  </a:tcPr>
                </a:tc>
              </a:tr>
              <a:tr h="0">
                <a:tc>
                  <a:txBody>
                    <a:bodyPr/>
                    <a:lstStyle/>
                    <a:p>
                      <a:pPr indent="0" marL="0">
                        <a:buNone/>
                      </a:pPr>
                      <a:r>
                        <a:rPr lang="en-US" sz="1350" b="1" dirty="0">
                          <a:solidFill>
                            <a:srgbClr val="1B2838"/>
                          </a:solidFill>
                          <a:latin typeface="Georgia" pitchFamily="34" charset="0"/>
                          <a:ea typeface="Georgia" pitchFamily="34" charset="-122"/>
                          <a:cs typeface="Georgia" pitchFamily="34" charset="-120"/>
                        </a:rPr>
                        <a:t>Has it lasted?</a:t>
                      </a:r>
                      <a:endParaRPr lang="en-US" sz="1350" dirty="0">
                        <a:latin typeface="Georgia" charset="0"/>
                        <a:ea typeface="Georgia" charset="0"/>
                        <a:cs typeface="Georgia" charset="0"/>
                      </a:endParaRPr>
                    </a:p>
                  </a:txBody>
                  <a:tcPr marL="50800" marR="152400" marT="152400" marB="152400" anchor="t">
                    <a:lnL w="12700" cap="flat" cmpd="sng" algn="ctr">
                      <a:solidFill>
                        <a:srgbClr val="E3DBD2"/>
                      </a:solidFill>
                      <a:prstDash val="solid"/>
                      <a:round/>
                      <a:headEnd type="none" w="med" len="med"/>
                      <a:tailEnd type="none" w="med" len="med"/>
                    </a:lnL>
                    <a:lnR w="12700" cap="flat" cmpd="sng" algn="ctr">
                      <a:solidFill>
                        <a:srgbClr val="E3DBD2"/>
                      </a:solidFill>
                      <a:prstDash val="solid"/>
                      <a:round/>
                      <a:headEnd type="none" w="med" len="med"/>
                      <a:tailEnd type="none" w="med" len="med"/>
                    </a:lnR>
                    <a:lnT w="12700" cap="flat" cmpd="sng" algn="ctr">
                      <a:solidFill>
                        <a:srgbClr val="E3DBD2"/>
                      </a:solidFill>
                      <a:prstDash val="solid"/>
                      <a:round/>
                      <a:headEnd type="none" w="med" len="med"/>
                      <a:tailEnd type="none" w="med" len="med"/>
                    </a:lnT>
                    <a:lnB w="12700" cap="flat" cmpd="sng" algn="ctr">
                      <a:solidFill>
                        <a:srgbClr val="E3DBD2"/>
                      </a:solidFill>
                      <a:prstDash val="solid"/>
                      <a:round/>
                      <a:headEnd type="none" w="med" len="med"/>
                      <a:tailEnd type="none" w="med" len="med"/>
                    </a:lnB>
                    <a:solidFill>
                      <a:srgbClr val="FFFFFF"/>
                    </a:solidFill>
                  </a:tcPr>
                </a:tc>
                <a:tc>
                  <a:txBody>
                    <a:bodyPr/>
                    <a:lstStyle/>
                    <a:p>
                      <a:pPr indent="0" marL="0">
                        <a:buNone/>
                      </a:pPr>
                      <a:r>
                        <a:rPr lang="en-US" sz="1300" dirty="0">
                          <a:solidFill>
                            <a:srgbClr val="5B6A7D"/>
                          </a:solidFill>
                          <a:latin typeface="Trebuchet MS" pitchFamily="34" charset="0"/>
                          <a:ea typeface="Trebuchet MS" pitchFamily="34" charset="-122"/>
                          <a:cs typeface="Trebuchet MS" pitchFamily="34" charset="-120"/>
                        </a:rPr>
                        <a:t>About twenty unusually calm years. Not long enough to tell a lasting change from a quiet stretch, and this is the one question that cannot be hurried.</a:t>
                      </a:r>
                      <a:endParaRPr lang="en-US" sz="1300" dirty="0">
                        <a:latin typeface="Trebuchet MS" charset="0"/>
                        <a:ea typeface="Trebuchet MS" charset="0"/>
                        <a:cs typeface="Trebuchet MS" charset="0"/>
                      </a:endParaRPr>
                    </a:p>
                  </a:txBody>
                  <a:tcPr marL="152400" marR="50800" marT="152400" marB="152400" anchor="t">
                    <a:lnL w="12700" cap="flat" cmpd="sng" algn="ctr">
                      <a:solidFill>
                        <a:srgbClr val="E3DBD2"/>
                      </a:solidFill>
                      <a:prstDash val="solid"/>
                      <a:round/>
                      <a:headEnd type="none" w="med" len="med"/>
                      <a:tailEnd type="none" w="med" len="med"/>
                    </a:lnL>
                    <a:lnR w="12700" cap="flat" cmpd="sng" algn="ctr">
                      <a:solidFill>
                        <a:srgbClr val="E3DBD2"/>
                      </a:solidFill>
                      <a:prstDash val="solid"/>
                      <a:round/>
                      <a:headEnd type="none" w="med" len="med"/>
                      <a:tailEnd type="none" w="med" len="med"/>
                    </a:lnR>
                    <a:lnT w="12700" cap="flat" cmpd="sng" algn="ctr">
                      <a:solidFill>
                        <a:srgbClr val="E3DBD2"/>
                      </a:solidFill>
                      <a:prstDash val="solid"/>
                      <a:round/>
                      <a:headEnd type="none" w="med" len="med"/>
                      <a:tailEnd type="none" w="med" len="med"/>
                    </a:lnT>
                    <a:lnB w="12700" cap="flat" cmpd="sng" algn="ctr">
                      <a:solidFill>
                        <a:srgbClr val="E3DBD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WHAT IT LOOKS LIKE WHEN IT FAILS</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The sentence that shows how it happened</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3C5068"/>
                </a:solidFill>
                <a:latin typeface="Trebuchet MS" pitchFamily="34" charset="0"/>
                <a:ea typeface="Trebuchet MS" pitchFamily="34" charset="-122"/>
                <a:cs typeface="Trebuchet MS" pitchFamily="34" charset="-120"/>
              </a:rPr>
              <a:t>14</a:t>
            </a:r>
            <a:endParaRPr lang="en-US" sz="1000" dirty="0"/>
          </a:p>
        </p:txBody>
      </p:sp>
      <p:sp>
        <p:nvSpPr>
          <p:cNvPr id="5" name="quote-edge"/>
          <p:cNvSpPr/>
          <p:nvPr/>
        </p:nvSpPr>
        <p:spPr>
          <a:xfrm>
            <a:off x="621792" y="2057400"/>
            <a:ext cx="64008" cy="1828800"/>
          </a:xfrm>
          <a:prstGeom prst="rect">
            <a:avLst/>
          </a:prstGeom>
          <a:solidFill>
            <a:srgbClr val="F47920"/>
          </a:solidFill>
          <a:ln/>
        </p:spPr>
      </p:sp>
      <p:sp>
        <p:nvSpPr>
          <p:cNvPr id="6" name="Text 4"/>
          <p:cNvSpPr txBox="1"/>
          <p:nvPr/>
        </p:nvSpPr>
        <p:spPr>
          <a:xfrm>
            <a:off x="1033272" y="2057400"/>
            <a:ext cx="10058400" cy="1463040"/>
          </a:xfrm>
          <a:prstGeom prst="rect">
            <a:avLst/>
          </a:prstGeom>
          <a:noFill/>
          <a:ln/>
        </p:spPr>
        <p:txBody>
          <a:bodyPr wrap="square" lIns="0" tIns="0" rIns="0" bIns="0" rtlCol="0" anchor="ctr"/>
          <a:lstStyle/>
          <a:p>
            <a:pPr indent="0" marL="0">
              <a:lnSpc>
                <a:spcPct val="120000"/>
              </a:lnSpc>
              <a:buNone/>
            </a:pPr>
            <a:r>
              <a:rPr lang="en-US" sz="2500" i="1" dirty="0">
                <a:solidFill>
                  <a:srgbClr val="FFFFFF"/>
                </a:solidFill>
                <a:latin typeface="Georgia" pitchFamily="34" charset="0"/>
                <a:ea typeface="Georgia" pitchFamily="34" charset="-122"/>
                <a:cs typeface="Georgia" pitchFamily="34" charset="-120"/>
              </a:rPr>
              <a:t>"there are stories one can tell about fundamentals that would explain or rationalize housing prices"</a:t>
            </a:r>
            <a:endParaRPr lang="en-US" sz="2500" dirty="0"/>
          </a:p>
        </p:txBody>
      </p:sp>
      <p:sp>
        <p:nvSpPr>
          <p:cNvPr id="7" name="Text 5"/>
          <p:cNvSpPr txBox="1"/>
          <p:nvPr/>
        </p:nvSpPr>
        <p:spPr>
          <a:xfrm>
            <a:off x="1033272" y="3584448"/>
            <a:ext cx="10058400" cy="310896"/>
          </a:xfrm>
          <a:prstGeom prst="rect">
            <a:avLst/>
          </a:prstGeom>
          <a:noFill/>
          <a:ln/>
        </p:spPr>
        <p:txBody>
          <a:bodyPr wrap="square" lIns="0" tIns="0" rIns="0" bIns="0" rtlCol="0" anchor="ctr"/>
          <a:lstStyle/>
          <a:p>
            <a:pPr indent="0" marL="0">
              <a:buNone/>
            </a:pPr>
            <a:r>
              <a:rPr lang="en-US" sz="1200" dirty="0">
                <a:solidFill>
                  <a:srgbClr val="F47920"/>
                </a:solidFill>
                <a:latin typeface="Trebuchet MS" pitchFamily="34" charset="0"/>
                <a:ea typeface="Trebuchet MS" pitchFamily="34" charset="-122"/>
                <a:cs typeface="Trebuchet MS" pitchFamily="34" charset="-120"/>
              </a:rPr>
              <a:t>A member of the Federal Open Market Committee, the Federal Reserve's rate-setting body, from the published transcripts</a:t>
            </a:r>
            <a:endParaRPr lang="en-US" sz="1200" dirty="0"/>
          </a:p>
        </p:txBody>
      </p:sp>
      <p:sp>
        <p:nvSpPr>
          <p:cNvPr id="8" name="Text 6"/>
          <p:cNvSpPr txBox="1"/>
          <p:nvPr/>
        </p:nvSpPr>
        <p:spPr>
          <a:xfrm>
            <a:off x="621792" y="4572000"/>
            <a:ext cx="10945368" cy="914400"/>
          </a:xfrm>
          <a:prstGeom prst="rect">
            <a:avLst/>
          </a:prstGeom>
          <a:noFill/>
          <a:ln/>
        </p:spPr>
        <p:txBody>
          <a:bodyPr wrap="square" lIns="0" tIns="0" rIns="0" bIns="0" rtlCol="0" anchor="t"/>
          <a:lstStyle/>
          <a:p>
            <a:pPr indent="0" marL="0">
              <a:lnSpc>
                <a:spcPct val="125000"/>
              </a:lnSpc>
              <a:buNone/>
            </a:pPr>
            <a:r>
              <a:rPr lang="en-US" sz="1600" dirty="0">
                <a:solidFill>
                  <a:srgbClr val="B9C4D0"/>
                </a:solidFill>
                <a:latin typeface="Trebuchet MS" pitchFamily="34" charset="0"/>
                <a:ea typeface="Trebuchet MS" pitchFamily="34" charset="-122"/>
                <a:cs typeface="Trebuchet MS" pitchFamily="34" charset="-120"/>
              </a:rPr>
              <a:t>Every part of that is defensible. What it is not is a test. A story that hangs together was allowed to do the work that evidence should have done.</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WHAT IT LOOKS LIKE WHEN IT FAILS</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Nobody made the call</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15</a:t>
            </a:r>
            <a:endParaRPr lang="en-US" sz="1000" dirty="0"/>
          </a:p>
        </p:txBody>
      </p:sp>
      <p:sp>
        <p:nvSpPr>
          <p:cNvPr id="5" name="Text 3"/>
          <p:cNvSpPr txBox="1"/>
          <p:nvPr/>
        </p:nvSpPr>
        <p:spPr>
          <a:xfrm>
            <a:off x="621792" y="178308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Not because the Fed lacked the data. Not because the system was broken. Not because anyone was stupid or corrupt. The last step belongs to a person, and in that room, at that time, no one took it.</a:t>
            </a:r>
            <a:endParaRPr lang="en-US" sz="1500" dirty="0"/>
          </a:p>
        </p:txBody>
      </p:sp>
      <p:sp>
        <p:nvSpPr>
          <p:cNvPr id="6" name="figure-card-7"/>
          <p:cNvSpPr/>
          <p:nvPr/>
        </p:nvSpPr>
        <p:spPr>
          <a:xfrm>
            <a:off x="621792" y="2880360"/>
            <a:ext cx="10945368" cy="2286000"/>
          </a:xfrm>
          <a:prstGeom prst="rect">
            <a:avLst/>
          </a:prstGeom>
          <a:solidFill>
            <a:srgbClr val="FFFFFF"/>
          </a:solidFill>
          <a:ln w="12700">
            <a:solidFill>
              <a:srgbClr val="E3DBD2"/>
            </a:solidFill>
            <a:prstDash val="solid"/>
          </a:ln>
        </p:spPr>
      </p:sp>
      <p:pic>
        <p:nvPicPr>
          <p:cNvPr id="7" name="figure-7" descr="/tmp/claude-0/-home-claude/840a28d2-2874-58f2-bea9-3fe61a55262a/scratchpad/deck/fig7.png">    </p:cNvPr>
          <p:cNvPicPr>
            <a:picLocks noChangeAspect="1"/>
          </p:cNvPicPr>
          <p:nvPr/>
        </p:nvPicPr>
        <p:blipFill>
          <a:blip r:embed="rId1"/>
          <a:stretch>
            <a:fillRect/>
          </a:stretch>
        </p:blipFill>
        <p:spPr>
          <a:xfrm>
            <a:off x="2020824" y="3118104"/>
            <a:ext cx="8147304" cy="181051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What this does not claim</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16</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Short versions tend to overstate. Here is what this one is not saying.</a:t>
            </a:r>
            <a:endParaRPr lang="en-US" sz="1500" dirty="0"/>
          </a:p>
        </p:txBody>
      </p:sp>
      <p:sp>
        <p:nvSpPr>
          <p:cNvPr id="6" name="Text 4"/>
          <p:cNvSpPr txBox="1"/>
          <p:nvPr/>
        </p:nvSpPr>
        <p:spPr>
          <a:xfrm>
            <a:off x="621792" y="2468880"/>
            <a:ext cx="365760" cy="365760"/>
          </a:xfrm>
          <a:prstGeom prst="rect">
            <a:avLst/>
          </a:prstGeom>
          <a:noFill/>
          <a:ln/>
        </p:spPr>
        <p:txBody>
          <a:bodyPr wrap="square" lIns="0" tIns="0" rIns="0" bIns="0" rtlCol="0" anchor="ctr"/>
          <a:lstStyle/>
          <a:p>
            <a:pPr indent="0" marL="0">
              <a:buNone/>
            </a:pPr>
            <a:r>
              <a:rPr lang="en-US" sz="1700" b="1" dirty="0">
                <a:solidFill>
                  <a:srgbClr val="C0490A"/>
                </a:solidFill>
                <a:latin typeface="Trebuchet MS" pitchFamily="34" charset="0"/>
                <a:ea typeface="Trebuchet MS" pitchFamily="34" charset="-122"/>
                <a:cs typeface="Trebuchet MS" pitchFamily="34" charset="-120"/>
              </a:rPr>
              <a:t>✕</a:t>
            </a:r>
            <a:endParaRPr lang="en-US" sz="1700" dirty="0"/>
          </a:p>
        </p:txBody>
      </p:sp>
      <p:sp>
        <p:nvSpPr>
          <p:cNvPr id="7" name="Text 5"/>
          <p:cNvSpPr txBox="1"/>
          <p:nvPr/>
        </p:nvSpPr>
        <p:spPr>
          <a:xfrm>
            <a:off x="1078992" y="2468880"/>
            <a:ext cx="10488168" cy="384048"/>
          </a:xfrm>
          <a:prstGeom prst="rect">
            <a:avLst/>
          </a:prstGeom>
          <a:noFill/>
          <a:ln/>
        </p:spPr>
        <p:txBody>
          <a:bodyPr wrap="square" lIns="0" tIns="0" rIns="0" bIns="0" rtlCol="0" anchor="ctr"/>
          <a:lstStyle/>
          <a:p>
            <a:pPr indent="0" marL="0">
              <a:buNone/>
            </a:pPr>
            <a:r>
              <a:rPr lang="en-US" sz="1600" b="1" strike="sngStrike" dirty="0">
                <a:solidFill>
                  <a:srgbClr val="5B6A7D"/>
                </a:solidFill>
                <a:latin typeface="Georgia" pitchFamily="34" charset="0"/>
                <a:ea typeface="Georgia" pitchFamily="34" charset="-122"/>
                <a:cs typeface="Georgia" pitchFamily="34" charset="-120"/>
              </a:rPr>
              <a:t>The Federal Reserve caused the financial crisis.</a:t>
            </a:r>
            <a:endParaRPr lang="en-US" sz="1600" dirty="0"/>
          </a:p>
        </p:txBody>
      </p:sp>
      <p:sp>
        <p:nvSpPr>
          <p:cNvPr id="8" name="Text 6"/>
          <p:cNvSpPr txBox="1"/>
          <p:nvPr/>
        </p:nvSpPr>
        <p:spPr>
          <a:xfrm>
            <a:off x="1078992" y="2889504"/>
            <a:ext cx="10488168" cy="768096"/>
          </a:xfrm>
          <a:prstGeom prst="rect">
            <a:avLst/>
          </a:prstGeom>
          <a:noFill/>
          <a:ln/>
        </p:spPr>
        <p:txBody>
          <a:bodyPr wrap="square" lIns="0" tIns="0" rIns="0" bIns="0" rtlCol="0" anchor="ctr"/>
          <a:lstStyle/>
          <a:p>
            <a:pPr indent="0" marL="0">
              <a:lnSpc>
                <a:spcPct val="122000"/>
              </a:lnSpc>
              <a:buNone/>
            </a:pPr>
            <a:r>
              <a:rPr lang="en-US" sz="1350" dirty="0">
                <a:solidFill>
                  <a:srgbClr val="1B2838"/>
                </a:solidFill>
                <a:latin typeface="Trebuchet MS" pitchFamily="34" charset="0"/>
                <a:ea typeface="Trebuchet MS" pitchFamily="34" charset="-122"/>
                <a:cs typeface="Trebuchet MS" pitchFamily="34" charset="-120"/>
              </a:rPr>
              <a:t>It did not. The case here is narrower: a question was in front of an institution built to answer it, and the answer was never given.</a:t>
            </a:r>
            <a:endParaRPr lang="en-US" sz="1350" dirty="0"/>
          </a:p>
        </p:txBody>
      </p:sp>
      <p:sp>
        <p:nvSpPr>
          <p:cNvPr id="9" name="Text 7"/>
          <p:cNvSpPr txBox="1"/>
          <p:nvPr/>
        </p:nvSpPr>
        <p:spPr>
          <a:xfrm>
            <a:off x="621792" y="3767328"/>
            <a:ext cx="365760" cy="365760"/>
          </a:xfrm>
          <a:prstGeom prst="rect">
            <a:avLst/>
          </a:prstGeom>
          <a:noFill/>
          <a:ln/>
        </p:spPr>
        <p:txBody>
          <a:bodyPr wrap="square" lIns="0" tIns="0" rIns="0" bIns="0" rtlCol="0" anchor="ctr"/>
          <a:lstStyle/>
          <a:p>
            <a:pPr indent="0" marL="0">
              <a:buNone/>
            </a:pPr>
            <a:r>
              <a:rPr lang="en-US" sz="1700" b="1" dirty="0">
                <a:solidFill>
                  <a:srgbClr val="C0490A"/>
                </a:solidFill>
                <a:latin typeface="Trebuchet MS" pitchFamily="34" charset="0"/>
                <a:ea typeface="Trebuchet MS" pitchFamily="34" charset="-122"/>
                <a:cs typeface="Trebuchet MS" pitchFamily="34" charset="-120"/>
              </a:rPr>
              <a:t>✕</a:t>
            </a:r>
            <a:endParaRPr lang="en-US" sz="1700" dirty="0"/>
          </a:p>
        </p:txBody>
      </p:sp>
      <p:sp>
        <p:nvSpPr>
          <p:cNvPr id="10" name="Text 8"/>
          <p:cNvSpPr txBox="1"/>
          <p:nvPr/>
        </p:nvSpPr>
        <p:spPr>
          <a:xfrm>
            <a:off x="1078992" y="3767328"/>
            <a:ext cx="10488168" cy="384048"/>
          </a:xfrm>
          <a:prstGeom prst="rect">
            <a:avLst/>
          </a:prstGeom>
          <a:noFill/>
          <a:ln/>
        </p:spPr>
        <p:txBody>
          <a:bodyPr wrap="square" lIns="0" tIns="0" rIns="0" bIns="0" rtlCol="0" anchor="ctr"/>
          <a:lstStyle/>
          <a:p>
            <a:pPr indent="0" marL="0">
              <a:buNone/>
            </a:pPr>
            <a:r>
              <a:rPr lang="en-US" sz="1600" b="1" strike="sngStrike" dirty="0">
                <a:solidFill>
                  <a:srgbClr val="5B6A7D"/>
                </a:solidFill>
                <a:latin typeface="Georgia" pitchFamily="34" charset="0"/>
                <a:ea typeface="Georgia" pitchFamily="34" charset="-122"/>
                <a:cs typeface="Georgia" pitchFamily="34" charset="-120"/>
              </a:rPr>
              <a:t>Good structure produces good judgement.</a:t>
            </a:r>
            <a:endParaRPr lang="en-US" sz="1600" dirty="0"/>
          </a:p>
        </p:txBody>
      </p:sp>
      <p:sp>
        <p:nvSpPr>
          <p:cNvPr id="11" name="Text 9"/>
          <p:cNvSpPr txBox="1"/>
          <p:nvPr/>
        </p:nvSpPr>
        <p:spPr>
          <a:xfrm>
            <a:off x="1078992" y="4187952"/>
            <a:ext cx="10488168" cy="768096"/>
          </a:xfrm>
          <a:prstGeom prst="rect">
            <a:avLst/>
          </a:prstGeom>
          <a:noFill/>
          <a:ln/>
        </p:spPr>
        <p:txBody>
          <a:bodyPr wrap="square" lIns="0" tIns="0" rIns="0" bIns="0" rtlCol="0" anchor="ctr"/>
          <a:lstStyle/>
          <a:p>
            <a:pPr indent="0" marL="0">
              <a:lnSpc>
                <a:spcPct val="122000"/>
              </a:lnSpc>
              <a:buNone/>
            </a:pPr>
            <a:r>
              <a:rPr lang="en-US" sz="1350" dirty="0">
                <a:solidFill>
                  <a:srgbClr val="1B2838"/>
                </a:solidFill>
                <a:latin typeface="Trebuchet MS" pitchFamily="34" charset="0"/>
                <a:ea typeface="Trebuchet MS" pitchFamily="34" charset="-122"/>
                <a:cs typeface="Trebuchet MS" pitchFamily="34" charset="-120"/>
              </a:rPr>
              <a:t>The opposite, and that is the entire point. The Fed in 2006 had the structure and did not make the judgement.</a:t>
            </a:r>
            <a:endParaRPr lang="en-US" sz="1350" dirty="0"/>
          </a:p>
        </p:txBody>
      </p:sp>
      <p:sp>
        <p:nvSpPr>
          <p:cNvPr id="12" name="Text 10"/>
          <p:cNvSpPr txBox="1"/>
          <p:nvPr/>
        </p:nvSpPr>
        <p:spPr>
          <a:xfrm>
            <a:off x="621792" y="5065776"/>
            <a:ext cx="365760" cy="365760"/>
          </a:xfrm>
          <a:prstGeom prst="rect">
            <a:avLst/>
          </a:prstGeom>
          <a:noFill/>
          <a:ln/>
        </p:spPr>
        <p:txBody>
          <a:bodyPr wrap="square" lIns="0" tIns="0" rIns="0" bIns="0" rtlCol="0" anchor="ctr"/>
          <a:lstStyle/>
          <a:p>
            <a:pPr indent="0" marL="0">
              <a:buNone/>
            </a:pPr>
            <a:r>
              <a:rPr lang="en-US" sz="1700" b="1" dirty="0">
                <a:solidFill>
                  <a:srgbClr val="C0490A"/>
                </a:solidFill>
                <a:latin typeface="Trebuchet MS" pitchFamily="34" charset="0"/>
                <a:ea typeface="Trebuchet MS" pitchFamily="34" charset="-122"/>
                <a:cs typeface="Trebuchet MS" pitchFamily="34" charset="-120"/>
              </a:rPr>
              <a:t>✕</a:t>
            </a:r>
            <a:endParaRPr lang="en-US" sz="1700" dirty="0"/>
          </a:p>
        </p:txBody>
      </p:sp>
      <p:sp>
        <p:nvSpPr>
          <p:cNvPr id="13" name="Text 11"/>
          <p:cNvSpPr txBox="1"/>
          <p:nvPr/>
        </p:nvSpPr>
        <p:spPr>
          <a:xfrm>
            <a:off x="1078992" y="5065776"/>
            <a:ext cx="10488168" cy="384048"/>
          </a:xfrm>
          <a:prstGeom prst="rect">
            <a:avLst/>
          </a:prstGeom>
          <a:noFill/>
          <a:ln/>
        </p:spPr>
        <p:txBody>
          <a:bodyPr wrap="square" lIns="0" tIns="0" rIns="0" bIns="0" rtlCol="0" anchor="ctr"/>
          <a:lstStyle/>
          <a:p>
            <a:pPr indent="0" marL="0">
              <a:buNone/>
            </a:pPr>
            <a:r>
              <a:rPr lang="en-US" sz="1600" b="1" strike="sngStrike" dirty="0">
                <a:solidFill>
                  <a:srgbClr val="5B6A7D"/>
                </a:solidFill>
                <a:latin typeface="Georgia" pitchFamily="34" charset="0"/>
                <a:ea typeface="Georgia" pitchFamily="34" charset="-122"/>
                <a:cs typeface="Georgia" pitchFamily="34" charset="-120"/>
              </a:rPr>
              <a:t>AI output cannot be trusted or checked.</a:t>
            </a:r>
            <a:endParaRPr lang="en-US" sz="1600" dirty="0"/>
          </a:p>
        </p:txBody>
      </p:sp>
      <p:sp>
        <p:nvSpPr>
          <p:cNvPr id="14" name="Text 12"/>
          <p:cNvSpPr txBox="1"/>
          <p:nvPr/>
        </p:nvSpPr>
        <p:spPr>
          <a:xfrm>
            <a:off x="1078992" y="5486400"/>
            <a:ext cx="10488168" cy="768096"/>
          </a:xfrm>
          <a:prstGeom prst="rect">
            <a:avLst/>
          </a:prstGeom>
          <a:noFill/>
          <a:ln/>
        </p:spPr>
        <p:txBody>
          <a:bodyPr wrap="square" lIns="0" tIns="0" rIns="0" bIns="0" rtlCol="0" anchor="ctr"/>
          <a:lstStyle/>
          <a:p>
            <a:pPr indent="0" marL="0">
              <a:lnSpc>
                <a:spcPct val="122000"/>
              </a:lnSpc>
              <a:buNone/>
            </a:pPr>
            <a:r>
              <a:rPr lang="en-US" sz="1350" dirty="0">
                <a:solidFill>
                  <a:srgbClr val="1B2838"/>
                </a:solidFill>
                <a:latin typeface="Trebuchet MS" pitchFamily="34" charset="0"/>
                <a:ea typeface="Trebuchet MS" pitchFamily="34" charset="-122"/>
                <a:cs typeface="Trebuchet MS" pitchFamily="34" charset="-120"/>
              </a:rPr>
              <a:t>It can be checked, but not by reading it. You have to go behind it to the sources, which is expensive and often impossible.</a:t>
            </a:r>
            <a:endParaRPr lang="en-US" sz="13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Three things to ask about anything you are handed</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17</a:t>
            </a:r>
            <a:endParaRPr lang="en-US" sz="1000" dirty="0"/>
          </a:p>
        </p:txBody>
      </p:sp>
      <p:sp>
        <p:nvSpPr>
          <p:cNvPr id="5" name="card-1"/>
          <p:cNvSpPr/>
          <p:nvPr/>
        </p:nvSpPr>
        <p:spPr>
          <a:xfrm>
            <a:off x="621792" y="1965960"/>
            <a:ext cx="3502152" cy="2286000"/>
          </a:xfrm>
          <a:prstGeom prst="rect">
            <a:avLst/>
          </a:prstGeom>
          <a:solidFill>
            <a:srgbClr val="FFFFFF"/>
          </a:solidFill>
          <a:ln w="12700">
            <a:solidFill>
              <a:srgbClr val="E3DBD2"/>
            </a:solidFill>
            <a:prstDash val="solid"/>
          </a:ln>
        </p:spPr>
      </p:sp>
      <p:sp>
        <p:nvSpPr>
          <p:cNvPr id="6" name="card-edge-1"/>
          <p:cNvSpPr/>
          <p:nvPr/>
        </p:nvSpPr>
        <p:spPr>
          <a:xfrm>
            <a:off x="621792" y="1965960"/>
            <a:ext cx="50292" cy="2286000"/>
          </a:xfrm>
          <a:prstGeom prst="rect">
            <a:avLst/>
          </a:prstGeom>
          <a:solidFill>
            <a:srgbClr val="F47920"/>
          </a:solidFill>
          <a:ln/>
        </p:spPr>
      </p:sp>
      <p:sp>
        <p:nvSpPr>
          <p:cNvPr id="7" name="Text 5"/>
          <p:cNvSpPr txBox="1"/>
          <p:nvPr/>
        </p:nvSpPr>
        <p:spPr>
          <a:xfrm>
            <a:off x="877824" y="214884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1.  HOW FAR HAS IT TRAVELLED?</a:t>
            </a:r>
            <a:endParaRPr lang="en-US" sz="1400" dirty="0"/>
          </a:p>
        </p:txBody>
      </p:sp>
      <p:sp>
        <p:nvSpPr>
          <p:cNvPr id="8" name="Text 6"/>
          <p:cNvSpPr txBox="1"/>
          <p:nvPr/>
        </p:nvSpPr>
        <p:spPr>
          <a:xfrm>
            <a:off x="877824" y="2715768"/>
            <a:ext cx="3044952" cy="132588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Count the hands it passed through on the way to you. If you cannot count them, that is the answer.</a:t>
            </a:r>
            <a:endParaRPr lang="en-US" sz="1250" dirty="0"/>
          </a:p>
        </p:txBody>
      </p:sp>
      <p:sp>
        <p:nvSpPr>
          <p:cNvPr id="9" name="card-2"/>
          <p:cNvSpPr/>
          <p:nvPr/>
        </p:nvSpPr>
        <p:spPr>
          <a:xfrm>
            <a:off x="4343400" y="1965960"/>
            <a:ext cx="3502152" cy="2286000"/>
          </a:xfrm>
          <a:prstGeom prst="rect">
            <a:avLst/>
          </a:prstGeom>
          <a:solidFill>
            <a:srgbClr val="FFFFFF"/>
          </a:solidFill>
          <a:ln w="12700">
            <a:solidFill>
              <a:srgbClr val="E3DBD2"/>
            </a:solidFill>
            <a:prstDash val="solid"/>
          </a:ln>
        </p:spPr>
      </p:sp>
      <p:sp>
        <p:nvSpPr>
          <p:cNvPr id="10" name="card-edge-2"/>
          <p:cNvSpPr/>
          <p:nvPr/>
        </p:nvSpPr>
        <p:spPr>
          <a:xfrm>
            <a:off x="4343400" y="1965960"/>
            <a:ext cx="50292" cy="2286000"/>
          </a:xfrm>
          <a:prstGeom prst="rect">
            <a:avLst/>
          </a:prstGeom>
          <a:solidFill>
            <a:srgbClr val="F47920"/>
          </a:solidFill>
          <a:ln/>
        </p:spPr>
      </p:sp>
      <p:sp>
        <p:nvSpPr>
          <p:cNvPr id="11" name="Text 9"/>
          <p:cNvSpPr txBox="1"/>
          <p:nvPr/>
        </p:nvSpPr>
        <p:spPr>
          <a:xfrm>
            <a:off x="4599432" y="214884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2.  WHO TRIED TO BREAK IT?</a:t>
            </a:r>
            <a:endParaRPr lang="en-US" sz="1400" dirty="0"/>
          </a:p>
        </p:txBody>
      </p:sp>
      <p:sp>
        <p:nvSpPr>
          <p:cNvPr id="12" name="Text 10"/>
          <p:cNvSpPr txBox="1"/>
          <p:nvPr/>
        </p:nvSpPr>
        <p:spPr>
          <a:xfrm>
            <a:off x="4599432" y="2715768"/>
            <a:ext cx="3044952" cy="132588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Not whether criticism was allowed. Whether it happened, and whether anything was retested afterwards.</a:t>
            </a:r>
            <a:endParaRPr lang="en-US" sz="1250" dirty="0"/>
          </a:p>
        </p:txBody>
      </p:sp>
      <p:sp>
        <p:nvSpPr>
          <p:cNvPr id="13" name="card-3"/>
          <p:cNvSpPr/>
          <p:nvPr/>
        </p:nvSpPr>
        <p:spPr>
          <a:xfrm>
            <a:off x="8065008" y="1965960"/>
            <a:ext cx="3502152" cy="2286000"/>
          </a:xfrm>
          <a:prstGeom prst="rect">
            <a:avLst/>
          </a:prstGeom>
          <a:solidFill>
            <a:srgbClr val="FFFFFF"/>
          </a:solidFill>
          <a:ln w="12700">
            <a:solidFill>
              <a:srgbClr val="E3DBD2"/>
            </a:solidFill>
            <a:prstDash val="solid"/>
          </a:ln>
        </p:spPr>
      </p:sp>
      <p:sp>
        <p:nvSpPr>
          <p:cNvPr id="14" name="card-edge-3"/>
          <p:cNvSpPr/>
          <p:nvPr/>
        </p:nvSpPr>
        <p:spPr>
          <a:xfrm>
            <a:off x="8065008" y="1965960"/>
            <a:ext cx="50292" cy="2286000"/>
          </a:xfrm>
          <a:prstGeom prst="rect">
            <a:avLst/>
          </a:prstGeom>
          <a:solidFill>
            <a:srgbClr val="F47920"/>
          </a:solidFill>
          <a:ln/>
        </p:spPr>
      </p:sp>
      <p:sp>
        <p:nvSpPr>
          <p:cNvPr id="15" name="Text 13"/>
          <p:cNvSpPr txBox="1"/>
          <p:nvPr/>
        </p:nvSpPr>
        <p:spPr>
          <a:xfrm>
            <a:off x="8321040" y="214884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3.  WHO PAYS IF IT IS WRONG?</a:t>
            </a:r>
            <a:endParaRPr lang="en-US" sz="1400" dirty="0"/>
          </a:p>
        </p:txBody>
      </p:sp>
      <p:sp>
        <p:nvSpPr>
          <p:cNvPr id="16" name="Text 14"/>
          <p:cNvSpPr txBox="1"/>
          <p:nvPr/>
        </p:nvSpPr>
        <p:spPr>
          <a:xfrm>
            <a:off x="8321040" y="2715768"/>
            <a:ext cx="3044952" cy="132588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A claim nobody pays for when it fails is a different kind of object from one somebody does.</a:t>
            </a:r>
            <a:endParaRPr lang="en-US" sz="1250" dirty="0"/>
          </a:p>
        </p:txBody>
      </p:sp>
      <p:sp>
        <p:nvSpPr>
          <p:cNvPr id="17" name="Text 15"/>
          <p:cNvSpPr txBox="1"/>
          <p:nvPr/>
        </p:nvSpPr>
        <p:spPr>
          <a:xfrm>
            <a:off x="621792" y="4617720"/>
            <a:ext cx="10945368" cy="73152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None of these asks whether the person sounds confident, which is the signal most of us actually use.</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Where this comes from</a:t>
            </a:r>
            <a:endParaRPr lang="en-US" sz="3000" dirty="0"/>
          </a:p>
        </p:txBody>
      </p:sp>
      <p:sp>
        <p:nvSpPr>
          <p:cNvPr id="4" name="Text 2"/>
          <p:cNvSpPr txBox="1"/>
          <p:nvPr/>
        </p:nvSpPr>
        <p:spPr>
          <a:xfrm>
            <a:off x="11183112" y="6272784"/>
            <a:ext cx="457200" cy="274320"/>
          </a:xfrm>
          <a:prstGeom prst="rect">
            <a:avLst/>
          </a:prstGeom>
          <a:noFill/>
          <a:ln/>
        </p:spPr>
        <p:txBody>
          <a:bodyPr wrap="square" lIns="0" tIns="0" rIns="0" bIns="0" rtlCol="0" anchor="ctr"/>
          <a:lstStyle/>
          <a:p>
            <a:pPr algn="r" indent="0" marL="0">
              <a:buNone/>
            </a:pPr>
            <a:r>
              <a:rPr lang="en-US" sz="1000" dirty="0">
                <a:solidFill>
                  <a:srgbClr val="3C5068"/>
                </a:solidFill>
                <a:latin typeface="Trebuchet MS" pitchFamily="34" charset="0"/>
                <a:ea typeface="Trebuchet MS" pitchFamily="34" charset="-122"/>
                <a:cs typeface="Trebuchet MS" pitchFamily="34" charset="-120"/>
              </a:rPr>
              <a:t>18</a:t>
            </a:r>
            <a:endParaRPr lang="en-US" sz="1000" dirty="0"/>
          </a:p>
        </p:txBody>
      </p:sp>
      <p:sp>
        <p:nvSpPr>
          <p:cNvPr id="5" name="Text 3"/>
          <p:cNvSpPr txBox="1"/>
          <p:nvPr/>
        </p:nvSpPr>
        <p:spPr>
          <a:xfrm>
            <a:off x="621792" y="2011680"/>
            <a:ext cx="8229600" cy="1554480"/>
          </a:xfrm>
          <a:prstGeom prst="rect">
            <a:avLst/>
          </a:prstGeom>
          <a:noFill/>
          <a:ln/>
        </p:spPr>
        <p:txBody>
          <a:bodyPr wrap="square" lIns="0" tIns="0" rIns="0" bIns="0" rtlCol="0" anchor="ctr"/>
          <a:lstStyle/>
          <a:p>
            <a:pPr indent="0" marL="0">
              <a:lnSpc>
                <a:spcPct val="130000"/>
              </a:lnSpc>
              <a:buNone/>
            </a:pPr>
            <a:r>
              <a:rPr lang="en-US" sz="1900" dirty="0">
                <a:solidFill>
                  <a:srgbClr val="FFFFFF"/>
                </a:solidFill>
                <a:latin typeface="Georgia" pitchFamily="34" charset="0"/>
                <a:ea typeface="Georgia" pitchFamily="34" charset="-122"/>
                <a:cs typeface="Georgia" pitchFamily="34" charset="-120"/>
              </a:rPr>
              <a:t>This is a short version of a working paper called The Architecture of Truth, which runs to about fifty pages and carries the evidence, the sources and the objections, including the ones that have not been answered.</a:t>
            </a:r>
            <a:endParaRPr lang="en-US" sz="1900" dirty="0"/>
          </a:p>
        </p:txBody>
      </p:sp>
      <p:sp>
        <p:nvSpPr>
          <p:cNvPr id="6" name="Text 4"/>
          <p:cNvSpPr txBox="1"/>
          <p:nvPr/>
        </p:nvSpPr>
        <p:spPr>
          <a:xfrm>
            <a:off x="621792" y="3749040"/>
            <a:ext cx="8229600" cy="1188720"/>
          </a:xfrm>
          <a:prstGeom prst="rect">
            <a:avLst/>
          </a:prstGeom>
          <a:noFill/>
          <a:ln/>
        </p:spPr>
        <p:txBody>
          <a:bodyPr wrap="square" lIns="0" tIns="0" rIns="0" bIns="0" rtlCol="0" anchor="ctr"/>
          <a:lstStyle/>
          <a:p>
            <a:pPr indent="0" marL="0">
              <a:lnSpc>
                <a:spcPct val="130000"/>
              </a:lnSpc>
              <a:buNone/>
            </a:pPr>
            <a:r>
              <a:rPr lang="en-US" sz="1500" dirty="0">
                <a:solidFill>
                  <a:srgbClr val="B9C4D0"/>
                </a:solidFill>
                <a:latin typeface="Trebuchet MS" pitchFamily="34" charset="0"/>
                <a:ea typeface="Trebuchet MS" pitchFamily="34" charset="-122"/>
                <a:cs typeface="Trebuchet MS" pitchFamily="34" charset="-120"/>
              </a:rPr>
              <a:t>It is part of a series on what judgement is, why it has to be carried by people who bear the consequences of being wrong, and what that means for building with machines that bear none.</a:t>
            </a:r>
            <a:endParaRPr lang="en-US" sz="1500" dirty="0"/>
          </a:p>
        </p:txBody>
      </p:sp>
      <p:sp>
        <p:nvSpPr>
          <p:cNvPr id="7" name="Text 5"/>
          <p:cNvSpPr txBox="1"/>
          <p:nvPr/>
        </p:nvSpPr>
        <p:spPr>
          <a:xfrm>
            <a:off x="621792" y="5138928"/>
            <a:ext cx="8229600" cy="38404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Working papers are revised when they are shown to be wrong, and what changed is kept on the record.</a:t>
            </a:r>
            <a:endParaRPr lang="en-US" sz="1200" dirty="0"/>
          </a:p>
        </p:txBody>
      </p:sp>
      <p:sp>
        <p:nvSpPr>
          <p:cNvPr id="8" name="Text 6"/>
          <p:cNvSpPr txBox="1"/>
          <p:nvPr/>
        </p:nvSpPr>
        <p:spPr>
          <a:xfrm>
            <a:off x="621792" y="5559552"/>
            <a:ext cx="8229600" cy="310896"/>
          </a:xfrm>
          <a:prstGeom prst="rect">
            <a:avLst/>
          </a:prstGeom>
          <a:noFill/>
          <a:ln/>
        </p:spPr>
        <p:txBody>
          <a:bodyPr wrap="square" lIns="0" tIns="0" rIns="0" bIns="0" rtlCol="0" anchor="ctr"/>
          <a:lstStyle/>
          <a:p>
            <a:pPr indent="0" marL="0">
              <a:buNone/>
            </a:pPr>
            <a:r>
              <a:rPr lang="en-US" sz="1300" b="1" spc="100" kern="0" dirty="0">
                <a:solidFill>
                  <a:srgbClr val="FFFFFF"/>
                </a:solidFill>
                <a:latin typeface="Trebuchet MS" pitchFamily="34" charset="0"/>
                <a:ea typeface="Trebuchet MS" pitchFamily="34" charset="-122"/>
                <a:cs typeface="Trebuchet MS" pitchFamily="34" charset="-120"/>
              </a:rPr>
              <a:t>James Maconochie   |   Architecture &amp; Attention</a:t>
            </a:r>
            <a:endParaRPr lang="en-US" sz="1300" dirty="0"/>
          </a:p>
        </p:txBody>
      </p:sp>
      <p:sp>
        <p:nvSpPr>
          <p:cNvPr id="9" name="Text 7"/>
          <p:cNvSpPr txBox="1"/>
          <p:nvPr/>
        </p:nvSpPr>
        <p:spPr>
          <a:xfrm>
            <a:off x="621792" y="5907024"/>
            <a:ext cx="8229600" cy="274320"/>
          </a:xfrm>
          <a:prstGeom prst="rect">
            <a:avLst/>
          </a:prstGeom>
          <a:noFill/>
          <a:ln/>
        </p:spPr>
        <p:txBody>
          <a:bodyPr wrap="square" lIns="0" tIns="0" rIns="0" bIns="0" rtlCol="0" anchor="ctr"/>
          <a:lstStyle/>
          <a:p>
            <a:pPr indent="0" marL="0">
              <a:buNone/>
            </a:pPr>
            <a:r>
              <a:rPr lang="en-US" sz="1050" b="1" spc="200" kern="0" dirty="0">
                <a:solidFill>
                  <a:srgbClr val="F47920"/>
                </a:solidFill>
                <a:latin typeface="Trebuchet MS" pitchFamily="34" charset="0"/>
                <a:ea typeface="Trebuchet MS" pitchFamily="34" charset="-122"/>
                <a:cs typeface="Trebuchet MS" pitchFamily="34" charset="-120"/>
              </a:rPr>
              <a:t>HUMILITAS, HUMANITAS, ET CURIOSITAS  ·  SEMPER</a:t>
            </a:r>
            <a:endParaRPr lang="en-US" sz="1050" dirty="0"/>
          </a:p>
        </p:txBody>
      </p:sp>
      <p:sp>
        <p:nvSpPr>
          <p:cNvPr id="10" name="Text 8"/>
          <p:cNvSpPr txBox="1"/>
          <p:nvPr/>
        </p:nvSpPr>
        <p:spPr>
          <a:xfrm>
            <a:off x="621792" y="6181344"/>
            <a:ext cx="8229600" cy="274320"/>
          </a:xfrm>
          <a:prstGeom prst="rect">
            <a:avLst/>
          </a:prstGeom>
          <a:noFill/>
          <a:ln/>
        </p:spPr>
        <p:txBody>
          <a:bodyPr wrap="square" lIns="0" tIns="0" rIns="0" bIns="0" rtlCol="0" anchor="ctr"/>
          <a:lstStyle/>
          <a:p>
            <a:pPr indent="0" marL="0">
              <a:buNone/>
            </a:pPr>
            <a:r>
              <a:rPr lang="en-US" sz="1250" i="1" dirty="0">
                <a:solidFill>
                  <a:srgbClr val="B9C4D0"/>
                </a:solidFill>
                <a:latin typeface="Georgia" pitchFamily="34" charset="0"/>
                <a:ea typeface="Georgia" pitchFamily="34" charset="-122"/>
                <a:cs typeface="Georgia" pitchFamily="34" charset="-120"/>
              </a:rPr>
              <a:t>Humility, humanity, and curiosity. Always.</a:t>
            </a:r>
            <a:endParaRPr lang="en-US" sz="1250" dirty="0"/>
          </a:p>
        </p:txBody>
      </p:sp>
      <p:pic>
        <p:nvPicPr>
          <p:cNvPr id="11" name="brand-mark" descr="/tmp/claude-0/-home-claude/840a28d2-2874-58f2-bea9-3fe61a55262a/scratchpad/deck/logo.png">    </p:cNvPr>
          <p:cNvPicPr>
            <a:picLocks noChangeAspect="1"/>
          </p:cNvPicPr>
          <p:nvPr/>
        </p:nvPicPr>
        <p:blipFill>
          <a:blip r:embed="rId1"/>
          <a:stretch>
            <a:fillRect/>
          </a:stretch>
        </p:blipFill>
        <p:spPr>
          <a:xfrm>
            <a:off x="9692640" y="3931920"/>
            <a:ext cx="1874520" cy="1874520"/>
          </a:xfrm>
          <a:prstGeom prst="rect">
            <a:avLst/>
          </a:prstGeom>
        </p:spPr>
      </p:pic>
    </p:spTree>
  </p:cSld>
  <p:clrMapOvr>
    <a:masterClrMapping/>
  </p:clrMapOvr>
</p:sld>
</file>

<file path=ppt/theme/theme1.xml><?xml version="1.0" encoding="utf-8"?>
<a:theme xmlns:a="http://schemas.openxmlformats.org/drawingml/2006/main" name="Architecture &amp; Attention">
  <a:themeElements>
    <a:clrScheme name="Architecture &amp; Attention">
      <a:dk1>
        <a:srgbClr val="1B2838"/>
      </a:dk1>
      <a:lt1>
        <a:srgbClr val="F5F0EB"/>
      </a:lt1>
      <a:dk2>
        <a:srgbClr val="2A3D54"/>
      </a:dk2>
      <a:lt2>
        <a:srgbClr val="FFFFFF"/>
      </a:lt2>
      <a:accent1>
        <a:srgbClr val="F47920"/>
      </a:accent1>
      <a:accent2>
        <a:srgbClr val="C0490A"/>
      </a:accent2>
      <a:accent3>
        <a:srgbClr val="5B6A7D"/>
      </a:accent3>
      <a:accent4>
        <a:srgbClr val="B9C4D0"/>
      </a:accent4>
      <a:accent5>
        <a:srgbClr val="E3DBD2"/>
      </a:accent5>
      <a:accent6>
        <a:srgbClr val="3C5068"/>
      </a:accent6>
      <a:hlink>
        <a:srgbClr val="F47920"/>
      </a:hlink>
      <a:folHlink>
        <a:srgbClr val="5B6A7D"/>
      </a:folHlink>
    </a:clrScheme>
    <a:fontScheme name="Architecture &amp; Attention">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Trebuchet M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Holds a Claim Up?</dc:title>
  <dc:subject>PptxGenJS Presentation</dc:subject>
  <dc:creator>James Maconochie</dc:creator>
  <cp:lastModifiedBy>James Maconochie</cp:lastModifiedBy>
  <cp:revision>1</cp:revision>
  <dcterms:created xsi:type="dcterms:W3CDTF">2026-10-19T21:31:42Z</dcterms:created>
  <dcterms:modified xsi:type="dcterms:W3CDTF">2026-10-19T21:31:42Z</dcterms:modified>
</cp:coreProperties>
</file>