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id="{77bda79e-3523-87b7-dc52-7d080f72a859}">
          <p14:sldIdLst>
            <p14:sldId id="256"/>
          </p14:sldIdLst>
        </p14:section>
        <p14:section name="Part one: the problem" id="{83a7b47d-53ca-af69-4042-626f50df1ac5}">
          <p14:sldIdLst>
            <p14:sldId id="258"/>
            <p14:sldId id="259"/>
            <p14:sldId id="260"/>
            <p14:sldId id="261"/>
            <p14:sldId id="262"/>
            <p14:sldId id="263"/>
            <p14:sldId id="264"/>
            <p14:sldId id="265"/>
            <p14:sldId id="266"/>
          </p14:sldIdLst>
        </p14:section>
        <p14:section name="Part two: what the rules do" id="{5781cf1a-f23c-84c1-7712-e028340b95e9}">
          <p14:sldIdLst>
            <p14:sldId id="267"/>
            <p14:sldId id="268"/>
            <p14:sldId id="269"/>
          </p14:sldIdLst>
        </p14:section>
        <p14:section name="Part three: what instead" id="{89b5cd98-fe90-c687-0fd9-2e5cbad58d0b}">
          <p14:sldIdLst>
            <p14:sldId id="270"/>
            <p14:sldId id="271"/>
            <p14:sldId id="272"/>
            <p14:sldId id="273"/>
            <p14:sldId id="274"/>
          </p14:sldIdLst>
        </p14:section>
        <p14:section name="Part four: limits and use" id="{dfa21178-0f29-c160-cafc-6a664ac7f005}">
          <p14:sldIdLst>
            <p14:sldId id="275"/>
            <p14:sldId id="276"/>
            <p14:sldId id="27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Eighteen sheets. The problem, what the rules currently do, what they would have to do instead, and the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Apparatus, not argument. The same slide is in all six decks.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record of those two decisions is identical. The phone call leaves no field behind.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whole problem, and it is not about bad actors.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System 2 scaffolding against System 1 amplification, in plain words.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only thing between that output and a bad structure was somebody who still knew roughly what the answer ought to look 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properties, and the third is why nobody catches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Schematic, not measured. Every step is the same size, which is the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review is nothing. A career is not nothing.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1993 package had exactly this quality. So does almost everything a model produces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Cosmetic modification: engagement that looks exactly like interrogation from outside.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 criticism of these rules. An observation about what they can reach.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caveat belongs on the slide, not in a note. It is what keeps the comparison honest.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a specific source for this figure it should be printed under the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Illustrations rather than prescriptions, as the paper is careful to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Drawn as a list these are four compliance items. Drawn as a system they are the conditions under which somebody can still think.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of these is forward-looking: the standard of care for working alongside a model has not been settled yet.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Goodhart, conceded up front.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Objection 8, promoted. It belongs here rather than in the does-not-claim list: it is not an overclaim being disavowed, it is a real problem being admitted.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disavowals. The fifth, that senior people can teach this, now has its own sheet because it is a concession rather than a disavowal.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worked example rather than three abstract tests. The reader has almost certainly been handed this exact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HEET_LIGHT">
    <p:bg>
      <p:bgPr>
        <a:solidFill>
          <a:srgbClr val="F5F0EB"/>
        </a:solidFill>
      </p:bgPr>
    </p:bg>
    <p:spTree>
      <p:nvGrpSpPr>
        <p:cNvPr id="1" name=""/>
        <p:cNvGrpSpPr/>
        <p:nvPr/>
      </p:nvGrpSpPr>
      <p:grpSpPr>
        <a:xfrm>
          <a:off x="0" y="0"/>
          <a:ext cx="0" cy="0"/>
          <a:chOff x="0" y="0"/>
          <a:chExt cx="0" cy="0"/>
        </a:xfrm>
      </p:grpSpPr>
      <p:sp>
        <p:nvSpPr>
          <p:cNvPr id="2" name="Shape 0"/>
          <p:cNvSpPr/>
          <p:nvPr/>
        </p:nvSpPr>
        <p:spPr>
          <a:xfrm>
            <a:off x="0" y="0"/>
            <a:ext cx="12188952" cy="100584"/>
          </a:xfrm>
          <a:prstGeom prst="rect">
            <a:avLst/>
          </a:prstGeom>
          <a:solidFill>
            <a:srgbClr val="F47920"/>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HEET_DARK">
    <p:bg>
      <p:bgPr>
        <a:solidFill>
          <a:srgbClr val="1B2838"/>
        </a:solidFill>
      </p:bgPr>
    </p:bg>
    <p:spTree>
      <p:nvGrpSpPr>
        <p:cNvPr id="1" name=""/>
        <p:cNvGrpSpPr/>
        <p:nvPr/>
      </p:nvGrpSpPr>
      <p:grpSpPr>
        <a:xfrm>
          <a:off x="0" y="0"/>
          <a:ext cx="0" cy="0"/>
          <a:chOff x="0" y="0"/>
          <a:chExt cx="0" cy="0"/>
        </a:xfrm>
      </p:grpSpPr>
      <p:sp>
        <p:nvSpPr>
          <p:cNvPr id="2" name="Shape 0"/>
          <p:cNvSpPr/>
          <p:nvPr/>
        </p:nvSpPr>
        <p:spPr>
          <a:xfrm>
            <a:off x="0" y="0"/>
            <a:ext cx="12188952" cy="100584"/>
          </a:xfrm>
          <a:prstGeom prst="rect">
            <a:avLst/>
          </a:prstGeom>
          <a:solidFill>
            <a:srgbClr val="F47920"/>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
    <p:bg>
      <p:bgPr>
        <a:solidFill>
          <a:srgbClr val="1B2838"/>
        </a:solidFill>
      </p:bgPr>
    </p:bg>
    <p:spTree>
      <p:nvGrpSpPr>
        <p:cNvPr id="1" name=""/>
        <p:cNvGrpSpPr/>
        <p:nvPr/>
      </p:nvGrpSpPr>
      <p:grpSpPr>
        <a:xfrm>
          <a:off x="0" y="0"/>
          <a:ext cx="0" cy="0"/>
          <a:chOff x="0" y="0"/>
          <a:chExt cx="0" cy="0"/>
        </a:xfrm>
      </p:grpSpPr>
      <p:sp>
        <p:nvSpPr>
          <p:cNvPr id="2" name="Shape 0"/>
          <p:cNvSpPr/>
          <p:nvPr/>
        </p:nvSpPr>
        <p:spPr>
          <a:xfrm>
            <a:off x="0" y="0"/>
            <a:ext cx="12188952" cy="100584"/>
          </a:xfrm>
          <a:prstGeom prst="rect">
            <a:avLst/>
          </a:prstGeom>
          <a:solidFill>
            <a:srgbClr val="F47920"/>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4.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621792" y="658368"/>
            <a:ext cx="6400800" cy="310896"/>
          </a:xfrm>
          <a:prstGeom prst="rect">
            <a:avLst/>
          </a:prstGeom>
          <a:noFill/>
          <a:ln/>
        </p:spPr>
        <p:txBody>
          <a:bodyPr wrap="square" lIns="0" tIns="0" rIns="0" bIns="0" rtlCol="0" anchor="ctr"/>
          <a:lstStyle/>
          <a:p>
            <a:pPr indent="0" marL="0">
              <a:buNone/>
            </a:pPr>
            <a:r>
              <a:rPr lang="en-US" sz="1200" b="1" spc="300" kern="0" dirty="0">
                <a:solidFill>
                  <a:srgbClr val="F47920"/>
                </a:solidFill>
                <a:latin typeface="Trebuchet MS" pitchFamily="34" charset="0"/>
                <a:ea typeface="Trebuchet MS" pitchFamily="34" charset="-122"/>
                <a:cs typeface="Trebuchet MS" pitchFamily="34" charset="-120"/>
              </a:rPr>
              <a:t>ARCHITECTURE &amp; ATTENTION</a:t>
            </a:r>
            <a:endParaRPr lang="en-US" sz="1200" dirty="0"/>
          </a:p>
        </p:txBody>
      </p:sp>
      <p:sp>
        <p:nvSpPr>
          <p:cNvPr id="3" name="Text 1"/>
          <p:cNvSpPr txBox="1"/>
          <p:nvPr/>
        </p:nvSpPr>
        <p:spPr>
          <a:xfrm>
            <a:off x="621792" y="1737360"/>
            <a:ext cx="6583680" cy="2011680"/>
          </a:xfrm>
          <a:prstGeom prst="rect">
            <a:avLst/>
          </a:prstGeom>
          <a:noFill/>
          <a:ln/>
        </p:spPr>
        <p:txBody>
          <a:bodyPr wrap="square" lIns="0" tIns="0" rIns="0" bIns="0" rtlCol="0" anchor="t"/>
          <a:lstStyle/>
          <a:p>
            <a:pPr indent="0" marL="0">
              <a:buNone/>
            </a:pPr>
            <a:r>
              <a:rPr lang="en-US" sz="4600" b="1" dirty="0">
                <a:solidFill>
                  <a:srgbClr val="FFFFFF"/>
                </a:solidFill>
                <a:latin typeface="Georgia" pitchFamily="34" charset="0"/>
                <a:ea typeface="Georgia" pitchFamily="34" charset="-122"/>
                <a:cs typeface="Georgia" pitchFamily="34" charset="-120"/>
              </a:rPr>
              <a:t>How Would You Know?</a:t>
            </a:r>
            <a:endParaRPr lang="en-US" sz="4600" dirty="0"/>
          </a:p>
        </p:txBody>
      </p:sp>
      <p:sp>
        <p:nvSpPr>
          <p:cNvPr id="4" name="Text 2"/>
          <p:cNvSpPr txBox="1"/>
          <p:nvPr/>
        </p:nvSpPr>
        <p:spPr>
          <a:xfrm>
            <a:off x="621792" y="3886200"/>
            <a:ext cx="6949440" cy="1645920"/>
          </a:xfrm>
          <a:prstGeom prst="rect">
            <a:avLst/>
          </a:prstGeom>
          <a:noFill/>
          <a:ln/>
        </p:spPr>
        <p:txBody>
          <a:bodyPr wrap="square" lIns="0" tIns="0" rIns="0" bIns="0" rtlCol="0" anchor="t"/>
          <a:lstStyle/>
          <a:p>
            <a:pPr indent="0" marL="0">
              <a:lnSpc>
                <a:spcPct val="130000"/>
              </a:lnSpc>
              <a:buNone/>
            </a:pPr>
            <a:r>
              <a:rPr lang="en-US" sz="1700" dirty="0">
                <a:solidFill>
                  <a:srgbClr val="B9C4D0"/>
                </a:solidFill>
                <a:latin typeface="Trebuchet MS" pitchFamily="34" charset="0"/>
                <a:ea typeface="Trebuchet MS" pitchFamily="34" charset="-122"/>
                <a:cs typeface="Trebuchet MS" pitchFamily="34" charset="-120"/>
              </a:rPr>
              <a:t>Two people review the same document and reach the same conclusion. One of them thought about it. The other agreed with it. No inspection anybody currently runs can tell them apart.</a:t>
            </a:r>
            <a:endParaRPr lang="en-US" sz="1700" dirty="0"/>
          </a:p>
        </p:txBody>
      </p:sp>
      <p:pic>
        <p:nvPicPr>
          <p:cNvPr id="5" name="brand-mark" descr="/tmp/claude-0/-home-claude/840a28d2-2874-58f2-bea9-3fe61a55262a/scratchpad/govdeck/logo.png">    </p:cNvPr>
          <p:cNvPicPr>
            <a:picLocks noChangeAspect="1"/>
          </p:cNvPicPr>
          <p:nvPr/>
        </p:nvPicPr>
        <p:blipFill>
          <a:blip r:embed="rId1"/>
          <a:stretch>
            <a:fillRect/>
          </a:stretch>
        </p:blipFill>
        <p:spPr>
          <a:xfrm>
            <a:off x="8641080" y="1920240"/>
            <a:ext cx="2926080" cy="2926080"/>
          </a:xfrm>
          <a:prstGeom prst="rect">
            <a:avLst/>
          </a:prstGeom>
        </p:spPr>
      </p:pic>
      <p:sp>
        <p:nvSpPr>
          <p:cNvPr id="6" name="Text 3"/>
          <p:cNvSpPr txBox="1"/>
          <p:nvPr/>
        </p:nvSpPr>
        <p:spPr>
          <a:xfrm>
            <a:off x="621792" y="6035040"/>
            <a:ext cx="10424160" cy="365760"/>
          </a:xfrm>
          <a:prstGeom prst="rect">
            <a:avLst/>
          </a:prstGeom>
          <a:noFill/>
          <a:ln/>
        </p:spPr>
        <p:txBody>
          <a:bodyPr wrap="square" lIns="0" tIns="0" rIns="0" bIns="0" rtlCol="0" anchor="ctr"/>
          <a:lstStyle/>
          <a:p>
            <a:pPr indent="0" marL="0">
              <a:buNone/>
            </a:pPr>
            <a:r>
              <a:rPr lang="en-US" sz="1150" dirty="0">
                <a:solidFill>
                  <a:srgbClr val="93A3B5"/>
                </a:solidFill>
                <a:latin typeface="Trebuchet MS" pitchFamily="34" charset="0"/>
                <a:ea typeface="Trebuchet MS" pitchFamily="34" charset="-122"/>
                <a:cs typeface="Trebuchet MS" pitchFamily="34" charset="-120"/>
              </a:rPr>
              <a:t>The argument of the working paper AI Governance and the Architecture of Practice   |   James Maconochie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WHERE THIS SITS</a:t>
            </a:r>
            <a:endParaRPr lang="en-US" sz="1100" dirty="0"/>
          </a:p>
        </p:txBody>
      </p:sp>
      <p:sp>
        <p:nvSpPr>
          <p:cNvPr id="3" name="Text 1"/>
          <p:cNvSpPr txBox="1"/>
          <p:nvPr/>
        </p:nvSpPr>
        <p:spPr>
          <a:xfrm>
            <a:off x="621792" y="868680"/>
            <a:ext cx="10945368" cy="1417320"/>
          </a:xfrm>
          <a:prstGeom prst="rect">
            <a:avLst/>
          </a:prstGeom>
          <a:noFill/>
          <a:ln/>
        </p:spPr>
        <p:txBody>
          <a:bodyPr wrap="square" lIns="0" tIns="0" rIns="0" bIns="0" rtlCol="0" anchor="t"/>
          <a:lstStyle/>
          <a:p>
            <a:pPr indent="0" marL="0">
              <a:lnSpc>
                <a:spcPct val="130000"/>
              </a:lnSpc>
              <a:buNone/>
            </a:pPr>
            <a:r>
              <a:rPr lang="en-US" sz="1600" dirty="0">
                <a:solidFill>
                  <a:srgbClr val="1B2838"/>
                </a:solidFill>
                <a:latin typeface="Georgia" pitchFamily="34" charset="0"/>
                <a:ea typeface="Georgia" pitchFamily="34" charset="-122"/>
                <a:cs typeface="Georgia" pitchFamily="34" charset="-120"/>
              </a:rPr>
              <a:t>There is more language in the world than anyone can attend to. The obvious fix, an AI that reads it all for you and tells you what is true, does not work: the judgement that would take requires having been wrong at your own expense, and nothing a model does costs it anything. So the judging stays with people, and almost nothing we currently inspect can tell whether a person actually judged or simply agreed.</a:t>
            </a:r>
            <a:endParaRPr lang="en-US" sz="1600" dirty="0"/>
          </a:p>
        </p:txBody>
      </p:sp>
      <p:sp>
        <p:nvSpPr>
          <p:cNvPr id="4" name="rule"/>
          <p:cNvSpPr/>
          <p:nvPr/>
        </p:nvSpPr>
        <p:spPr>
          <a:xfrm>
            <a:off x="621792" y="2377440"/>
            <a:ext cx="10945368" cy="10973"/>
          </a:xfrm>
          <a:prstGeom prst="rect">
            <a:avLst/>
          </a:prstGeom>
          <a:solidFill>
            <a:srgbClr val="E3DBD2"/>
          </a:solidFill>
          <a:ln/>
        </p:spPr>
      </p:sp>
      <p:sp>
        <p:nvSpPr>
          <p:cNvPr id="5" name="Text 3"/>
          <p:cNvSpPr txBox="1"/>
          <p:nvPr/>
        </p:nvSpPr>
        <p:spPr>
          <a:xfrm>
            <a:off x="621792" y="2542032"/>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01</a:t>
            </a:r>
            <a:endParaRPr lang="en-US" sz="1200" dirty="0"/>
          </a:p>
        </p:txBody>
      </p:sp>
      <p:sp>
        <p:nvSpPr>
          <p:cNvPr id="6" name="Text 4"/>
          <p:cNvSpPr txBox="1"/>
          <p:nvPr/>
        </p:nvSpPr>
        <p:spPr>
          <a:xfrm>
            <a:off x="1170432" y="2542032"/>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Why Does It All Feel Like Too Much?</a:t>
            </a:r>
            <a:endParaRPr lang="en-US" sz="1500" dirty="0"/>
          </a:p>
        </p:txBody>
      </p:sp>
      <p:sp>
        <p:nvSpPr>
          <p:cNvPr id="7" name="Text 5"/>
          <p:cNvSpPr txBox="1"/>
          <p:nvPr/>
        </p:nvSpPr>
        <p:spPr>
          <a:xfrm>
            <a:off x="621792" y="2971800"/>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02</a:t>
            </a:r>
            <a:endParaRPr lang="en-US" sz="1200" dirty="0"/>
          </a:p>
        </p:txBody>
      </p:sp>
      <p:sp>
        <p:nvSpPr>
          <p:cNvPr id="8" name="Text 6"/>
          <p:cNvSpPr txBox="1"/>
          <p:nvPr/>
        </p:nvSpPr>
        <p:spPr>
          <a:xfrm>
            <a:off x="1170432" y="2971800"/>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Why Can’t You Just Be Told?</a:t>
            </a:r>
            <a:endParaRPr lang="en-US" sz="1500" dirty="0"/>
          </a:p>
        </p:txBody>
      </p:sp>
      <p:sp>
        <p:nvSpPr>
          <p:cNvPr id="9" name="Text 7"/>
          <p:cNvSpPr txBox="1"/>
          <p:nvPr/>
        </p:nvSpPr>
        <p:spPr>
          <a:xfrm>
            <a:off x="621792" y="3401568"/>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03</a:t>
            </a:r>
            <a:endParaRPr lang="en-US" sz="1200" dirty="0"/>
          </a:p>
        </p:txBody>
      </p:sp>
      <p:sp>
        <p:nvSpPr>
          <p:cNvPr id="10" name="Text 8"/>
          <p:cNvSpPr txBox="1"/>
          <p:nvPr/>
        </p:nvSpPr>
        <p:spPr>
          <a:xfrm>
            <a:off x="1170432" y="3401568"/>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What Holds a Claim Up?</a:t>
            </a:r>
            <a:endParaRPr lang="en-US" sz="1500" dirty="0"/>
          </a:p>
        </p:txBody>
      </p:sp>
      <p:sp>
        <p:nvSpPr>
          <p:cNvPr id="11" name="Text 9"/>
          <p:cNvSpPr txBox="1"/>
          <p:nvPr/>
        </p:nvSpPr>
        <p:spPr>
          <a:xfrm>
            <a:off x="621792" y="3831336"/>
            <a:ext cx="457200" cy="292608"/>
          </a:xfrm>
          <a:prstGeom prst="rect">
            <a:avLst/>
          </a:prstGeom>
          <a:noFill/>
          <a:ln/>
        </p:spPr>
        <p:txBody>
          <a:bodyPr wrap="square" lIns="0" tIns="0" rIns="0" bIns="0" rtlCol="0" anchor="ctr"/>
          <a:lstStyle/>
          <a:p>
            <a:pPr indent="0" marL="0">
              <a:buNone/>
            </a:pPr>
            <a:r>
              <a:rPr lang="en-US" sz="1200" dirty="0">
                <a:solidFill>
                  <a:srgbClr val="C0490A"/>
                </a:solidFill>
                <a:latin typeface="Trebuchet MS" pitchFamily="34" charset="0"/>
                <a:ea typeface="Trebuchet MS" pitchFamily="34" charset="-122"/>
                <a:cs typeface="Trebuchet MS" pitchFamily="34" charset="-120"/>
              </a:rPr>
              <a:t>04</a:t>
            </a:r>
            <a:endParaRPr lang="en-US" sz="1200" dirty="0"/>
          </a:p>
        </p:txBody>
      </p:sp>
      <p:sp>
        <p:nvSpPr>
          <p:cNvPr id="12" name="Text 10"/>
          <p:cNvSpPr txBox="1"/>
          <p:nvPr/>
        </p:nvSpPr>
        <p:spPr>
          <a:xfrm>
            <a:off x="1170432" y="3831336"/>
            <a:ext cx="10396728" cy="292608"/>
          </a:xfrm>
          <a:prstGeom prst="rect">
            <a:avLst/>
          </a:prstGeom>
          <a:noFill/>
          <a:ln/>
        </p:spPr>
        <p:txBody>
          <a:bodyPr wrap="square" lIns="0" tIns="0" rIns="0" bIns="0" rtlCol="0" anchor="ctr"/>
          <a:lstStyle/>
          <a:p>
            <a:pPr indent="0" marL="0">
              <a:buNone/>
            </a:pPr>
            <a:r>
              <a:rPr lang="en-US" sz="1500" b="1" dirty="0">
                <a:solidFill>
                  <a:srgbClr val="C0490A"/>
                </a:solidFill>
                <a:latin typeface="Georgia" pitchFamily="34" charset="0"/>
                <a:ea typeface="Georgia" pitchFamily="34" charset="-122"/>
                <a:cs typeface="Georgia" pitchFamily="34" charset="-120"/>
              </a:rPr>
              <a:t>How Would You Know?</a:t>
            </a:r>
            <a:endParaRPr lang="en-US" sz="1500" dirty="0"/>
          </a:p>
        </p:txBody>
      </p:sp>
      <p:sp>
        <p:nvSpPr>
          <p:cNvPr id="13" name="Text 11"/>
          <p:cNvSpPr txBox="1"/>
          <p:nvPr/>
        </p:nvSpPr>
        <p:spPr>
          <a:xfrm>
            <a:off x="621792" y="4261104"/>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05</a:t>
            </a:r>
            <a:endParaRPr lang="en-US" sz="1200" dirty="0"/>
          </a:p>
        </p:txBody>
      </p:sp>
      <p:sp>
        <p:nvSpPr>
          <p:cNvPr id="14" name="Text 12"/>
          <p:cNvSpPr txBox="1"/>
          <p:nvPr/>
        </p:nvSpPr>
        <p:spPr>
          <a:xfrm>
            <a:off x="1170432" y="4261104"/>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Who Pays If It’s Wrong?</a:t>
            </a:r>
            <a:endParaRPr lang="en-US" sz="1500" dirty="0"/>
          </a:p>
        </p:txBody>
      </p:sp>
      <p:sp>
        <p:nvSpPr>
          <p:cNvPr id="15" name="Text 13"/>
          <p:cNvSpPr txBox="1"/>
          <p:nvPr/>
        </p:nvSpPr>
        <p:spPr>
          <a:xfrm>
            <a:off x="621792" y="4690872"/>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06</a:t>
            </a:r>
            <a:endParaRPr lang="en-US" sz="1200" dirty="0"/>
          </a:p>
        </p:txBody>
      </p:sp>
      <p:sp>
        <p:nvSpPr>
          <p:cNvPr id="16" name="Text 14"/>
          <p:cNvSpPr txBox="1"/>
          <p:nvPr/>
        </p:nvSpPr>
        <p:spPr>
          <a:xfrm>
            <a:off x="1170432" y="4690872"/>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What Would You Build Instead?</a:t>
            </a:r>
            <a:endParaRPr lang="en-US" sz="1500" dirty="0"/>
          </a:p>
        </p:txBody>
      </p:sp>
      <p:sp>
        <p:nvSpPr>
          <p:cNvPr id="17" name="Text 15"/>
          <p:cNvSpPr txBox="1"/>
          <p:nvPr/>
        </p:nvSpPr>
        <p:spPr>
          <a:xfrm>
            <a:off x="621792" y="5193792"/>
            <a:ext cx="10945368" cy="640080"/>
          </a:xfrm>
          <a:prstGeom prst="rect">
            <a:avLst/>
          </a:prstGeom>
          <a:noFill/>
          <a:ln/>
        </p:spPr>
        <p:txBody>
          <a:bodyPr wrap="square" lIns="0" tIns="0" rIns="0" bIns="0" rtlCol="0" anchor="t"/>
          <a:lstStyle/>
          <a:p>
            <a:pPr indent="0" marL="0">
              <a:lnSpc>
                <a:spcPct val="125000"/>
              </a:lnSpc>
              <a:buNone/>
            </a:pPr>
            <a:r>
              <a:rPr lang="en-US" sz="1250" dirty="0">
                <a:solidFill>
                  <a:srgbClr val="5B6A7D"/>
                </a:solidFill>
                <a:latin typeface="Trebuchet MS" pitchFamily="34" charset="0"/>
                <a:ea typeface="Trebuchet MS" pitchFamily="34" charset="-122"/>
                <a:cs typeface="Trebuchet MS" pitchFamily="34" charset="-120"/>
              </a:rPr>
              <a:t>Six short pieces, each drawn from a working paper. Each one stands on its own; this is the fourth. They are ordered so that every piece ends by raising the question the next one is called.</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PROBLEM</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Two people, one document</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Two loan officers, the same application, the same recommendation. One phones the applicant about a gap in the employment history. One does not.</a:t>
            </a:r>
            <a:endParaRPr lang="en-US" sz="1500" dirty="0"/>
          </a:p>
        </p:txBody>
      </p:sp>
      <p:sp>
        <p:nvSpPr>
          <p:cNvPr id="6" name="figure-card-1"/>
          <p:cNvSpPr/>
          <p:nvPr/>
        </p:nvSpPr>
        <p:spPr>
          <a:xfrm>
            <a:off x="621792" y="2487168"/>
            <a:ext cx="10945368" cy="3584448"/>
          </a:xfrm>
          <a:prstGeom prst="rect">
            <a:avLst/>
          </a:prstGeom>
          <a:solidFill>
            <a:srgbClr val="FFFFFF"/>
          </a:solidFill>
          <a:ln w="12700">
            <a:solidFill>
              <a:srgbClr val="E3DBD2"/>
            </a:solidFill>
            <a:prstDash val="solid"/>
          </a:ln>
        </p:spPr>
      </p:sp>
      <p:pic>
        <p:nvPicPr>
          <p:cNvPr id="7" name="figure-1" descr="/tmp/claude-0/-home-claude/840a28d2-2874-58f2-bea9-3fe61a55262a/scratchpad/govdeck/fig1.png">    </p:cNvPr>
          <p:cNvPicPr>
            <a:picLocks noChangeAspect="1"/>
          </p:cNvPicPr>
          <p:nvPr/>
        </p:nvPicPr>
        <p:blipFill>
          <a:blip r:embed="rId1"/>
          <a:stretch>
            <a:fillRect/>
          </a:stretch>
        </p:blipFill>
        <p:spPr>
          <a:xfrm>
            <a:off x="2878257" y="2724912"/>
            <a:ext cx="6432438" cy="31089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PROBLEM</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What the audit can reach</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2</a:t>
            </a:r>
            <a:endParaRPr lang="en-US" sz="1000" dirty="0"/>
          </a:p>
        </p:txBody>
      </p:sp>
      <p:sp>
        <p:nvSpPr>
          <p:cNvPr id="5" name="Text 3"/>
          <p:cNvSpPr txBox="1"/>
          <p:nvPr/>
        </p:nvSpPr>
        <p:spPr>
          <a:xfrm>
            <a:off x="621792" y="1783080"/>
            <a:ext cx="10945368" cy="100584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Imagine inspecting those two decisions with every power a regulator currently has. You can read the file. You can test the model for bias. You can check the applicant was given reasons. You can review the approval.</a:t>
            </a:r>
            <a:endParaRPr lang="en-US" sz="1500" dirty="0"/>
          </a:p>
        </p:txBody>
      </p:sp>
      <p:sp>
        <p:nvSpPr>
          <p:cNvPr id="6" name="pullout"/>
          <p:cNvSpPr/>
          <p:nvPr/>
        </p:nvSpPr>
        <p:spPr>
          <a:xfrm>
            <a:off x="621792" y="3108960"/>
            <a:ext cx="10945368" cy="1554480"/>
          </a:xfrm>
          <a:prstGeom prst="rect">
            <a:avLst/>
          </a:prstGeom>
          <a:solidFill>
            <a:srgbClr val="FFFFFF"/>
          </a:solidFill>
          <a:ln w="12700">
            <a:solidFill>
              <a:srgbClr val="E3DBD2"/>
            </a:solidFill>
            <a:prstDash val="solid"/>
          </a:ln>
        </p:spPr>
      </p:sp>
      <p:sp>
        <p:nvSpPr>
          <p:cNvPr id="7" name="pullout-edge"/>
          <p:cNvSpPr/>
          <p:nvPr/>
        </p:nvSpPr>
        <p:spPr>
          <a:xfrm>
            <a:off x="621792" y="3108960"/>
            <a:ext cx="64008" cy="1554480"/>
          </a:xfrm>
          <a:prstGeom prst="rect">
            <a:avLst/>
          </a:prstGeom>
          <a:solidFill>
            <a:srgbClr val="F47920"/>
          </a:solidFill>
          <a:ln/>
        </p:spPr>
      </p:sp>
      <p:sp>
        <p:nvSpPr>
          <p:cNvPr id="8" name="Text 6"/>
          <p:cNvSpPr txBox="1"/>
          <p:nvPr/>
        </p:nvSpPr>
        <p:spPr>
          <a:xfrm>
            <a:off x="1033272" y="3310128"/>
            <a:ext cx="10122408" cy="1188720"/>
          </a:xfrm>
          <a:prstGeom prst="rect">
            <a:avLst/>
          </a:prstGeom>
          <a:noFill/>
          <a:ln/>
        </p:spPr>
        <p:txBody>
          <a:bodyPr wrap="square" lIns="0" tIns="0" rIns="0" bIns="0" rtlCol="0" anchor="ctr"/>
          <a:lstStyle/>
          <a:p>
            <a:pPr indent="0" marL="0">
              <a:lnSpc>
                <a:spcPct val="125000"/>
              </a:lnSpc>
              <a:buNone/>
            </a:pPr>
            <a:r>
              <a:rPr lang="en-US" sz="2200" dirty="0">
                <a:solidFill>
                  <a:srgbClr val="1B2838"/>
                </a:solidFill>
                <a:latin typeface="Georgia" pitchFamily="34" charset="0"/>
                <a:ea typeface="Georgia" pitchFamily="34" charset="-122"/>
                <a:cs typeface="Georgia" pitchFamily="34" charset="-120"/>
              </a:rPr>
              <a:t>All of it is identical. The thing that differed happened in somebody’s head and on a telephone. Not because anybody hid it. Because there is no field for it.</a:t>
            </a:r>
            <a:endParaRPr lang="en-US" sz="2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PROBLEM</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The question is not whether, it is how</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3</a:t>
            </a:r>
            <a:endParaRPr lang="en-US" sz="1000" dirty="0"/>
          </a:p>
        </p:txBody>
      </p:sp>
      <p:sp>
        <p:nvSpPr>
          <p:cNvPr id="5" name="Text 3"/>
          <p:cNvSpPr txBox="1"/>
          <p:nvPr/>
        </p:nvSpPr>
        <p:spPr>
          <a:xfrm>
            <a:off x="621792" y="1783080"/>
            <a:ext cx="10945368" cy="64008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Most rules ask whether AI was used, and require it to be disclosed. That is the wrong question, because both officers used it.</a:t>
            </a:r>
            <a:endParaRPr lang="en-US" sz="1500" dirty="0"/>
          </a:p>
        </p:txBody>
      </p:sp>
      <p:sp>
        <p:nvSpPr>
          <p:cNvPr id="6" name="card-1"/>
          <p:cNvSpPr/>
          <p:nvPr/>
        </p:nvSpPr>
        <p:spPr>
          <a:xfrm>
            <a:off x="621792" y="2606040"/>
            <a:ext cx="5362956" cy="2103120"/>
          </a:xfrm>
          <a:prstGeom prst="rect">
            <a:avLst/>
          </a:prstGeom>
          <a:solidFill>
            <a:srgbClr val="FFFFFF"/>
          </a:solidFill>
          <a:ln w="12700">
            <a:solidFill>
              <a:srgbClr val="E3DBD2"/>
            </a:solidFill>
            <a:prstDash val="solid"/>
          </a:ln>
        </p:spPr>
      </p:sp>
      <p:sp>
        <p:nvSpPr>
          <p:cNvPr id="7" name="card-edge-1"/>
          <p:cNvSpPr/>
          <p:nvPr/>
        </p:nvSpPr>
        <p:spPr>
          <a:xfrm>
            <a:off x="621792" y="2606040"/>
            <a:ext cx="50292" cy="2103120"/>
          </a:xfrm>
          <a:prstGeom prst="rect">
            <a:avLst/>
          </a:prstGeom>
          <a:solidFill>
            <a:srgbClr val="F47920"/>
          </a:solidFill>
          <a:ln/>
        </p:spPr>
      </p:sp>
      <p:sp>
        <p:nvSpPr>
          <p:cNvPr id="8" name="Text 6"/>
          <p:cNvSpPr txBox="1"/>
          <p:nvPr/>
        </p:nvSpPr>
        <p:spPr>
          <a:xfrm>
            <a:off x="877824" y="2788920"/>
            <a:ext cx="4905756"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AS A SCAFFOLD</a:t>
            </a:r>
            <a:endParaRPr lang="en-US" sz="1400" dirty="0"/>
          </a:p>
        </p:txBody>
      </p:sp>
      <p:sp>
        <p:nvSpPr>
          <p:cNvPr id="9" name="Text 7"/>
          <p:cNvSpPr txBox="1"/>
          <p:nvPr/>
        </p:nvSpPr>
        <p:spPr>
          <a:xfrm>
            <a:off x="877824" y="3355848"/>
            <a:ext cx="4905756" cy="114300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The output is where thinking starts. You read it looking for what it missed, what it weighted oddly, what you would have asked that it did not.</a:t>
            </a:r>
            <a:endParaRPr lang="en-US" sz="1250" dirty="0"/>
          </a:p>
        </p:txBody>
      </p:sp>
      <p:sp>
        <p:nvSpPr>
          <p:cNvPr id="10" name="card-2"/>
          <p:cNvSpPr/>
          <p:nvPr/>
        </p:nvSpPr>
        <p:spPr>
          <a:xfrm>
            <a:off x="6204204" y="2606040"/>
            <a:ext cx="5362956" cy="2103120"/>
          </a:xfrm>
          <a:prstGeom prst="rect">
            <a:avLst/>
          </a:prstGeom>
          <a:solidFill>
            <a:srgbClr val="FFFFFF"/>
          </a:solidFill>
          <a:ln w="12700">
            <a:solidFill>
              <a:srgbClr val="E3DBD2"/>
            </a:solidFill>
            <a:prstDash val="solid"/>
          </a:ln>
        </p:spPr>
      </p:sp>
      <p:sp>
        <p:nvSpPr>
          <p:cNvPr id="11" name="card-edge-2"/>
          <p:cNvSpPr/>
          <p:nvPr/>
        </p:nvSpPr>
        <p:spPr>
          <a:xfrm>
            <a:off x="6204204" y="2606040"/>
            <a:ext cx="50292" cy="2103120"/>
          </a:xfrm>
          <a:prstGeom prst="rect">
            <a:avLst/>
          </a:prstGeom>
          <a:solidFill>
            <a:srgbClr val="F47920"/>
          </a:solidFill>
          <a:ln/>
        </p:spPr>
      </p:sp>
      <p:sp>
        <p:nvSpPr>
          <p:cNvPr id="12" name="Text 10"/>
          <p:cNvSpPr txBox="1"/>
          <p:nvPr/>
        </p:nvSpPr>
        <p:spPr>
          <a:xfrm>
            <a:off x="6460236" y="2788920"/>
            <a:ext cx="4905756"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AS AN AMPLIFIER</a:t>
            </a:r>
            <a:endParaRPr lang="en-US" sz="1400" dirty="0"/>
          </a:p>
        </p:txBody>
      </p:sp>
      <p:sp>
        <p:nvSpPr>
          <p:cNvPr id="13" name="Text 11"/>
          <p:cNvSpPr txBox="1"/>
          <p:nvPr/>
        </p:nvSpPr>
        <p:spPr>
          <a:xfrm>
            <a:off x="6460236" y="3355848"/>
            <a:ext cx="4905756" cy="114300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The output is where thinking stops. It is fluent, it is plausible, it agrees with itself, and agreeing with it is quicker than not.</a:t>
            </a:r>
            <a:endParaRPr lang="en-US" sz="1250" dirty="0"/>
          </a:p>
        </p:txBody>
      </p:sp>
      <p:sp>
        <p:nvSpPr>
          <p:cNvPr id="14" name="Text 12"/>
          <p:cNvSpPr txBox="1"/>
          <p:nvPr/>
        </p:nvSpPr>
        <p:spPr>
          <a:xfrm>
            <a:off x="621792" y="4983480"/>
            <a:ext cx="10945368" cy="73152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Same tool, same document, opposite use. That is the variable that matters, and it is invisible in everything we currently inspect.</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PROBLEM</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1993, and a factor of ten</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4</a:t>
            </a:r>
            <a:endParaRPr lang="en-US" sz="1000" dirty="0"/>
          </a:p>
        </p:txBody>
      </p:sp>
      <p:sp>
        <p:nvSpPr>
          <p:cNvPr id="5" name="Text 3"/>
          <p:cNvSpPr txBox="1"/>
          <p:nvPr/>
        </p:nvSpPr>
        <p:spPr>
          <a:xfrm>
            <a:off x="621792" y="1783080"/>
            <a:ext cx="10945368" cy="82296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A final-year engineering project. The analysis package reported that the structure would stand, with the confident internal consistency such packages have.</a:t>
            </a:r>
            <a:endParaRPr lang="en-US" sz="1500" dirty="0"/>
          </a:p>
        </p:txBody>
      </p:sp>
      <p:sp>
        <p:nvSpPr>
          <p:cNvPr id="6" name="card-1"/>
          <p:cNvSpPr/>
          <p:nvPr/>
        </p:nvSpPr>
        <p:spPr>
          <a:xfrm>
            <a:off x="621792" y="2880360"/>
            <a:ext cx="5362956" cy="1600200"/>
          </a:xfrm>
          <a:prstGeom prst="rect">
            <a:avLst/>
          </a:prstGeom>
          <a:solidFill>
            <a:srgbClr val="2A3D54"/>
          </a:solidFill>
          <a:ln w="12700">
            <a:solidFill>
              <a:srgbClr val="3C5068"/>
            </a:solidFill>
            <a:prstDash val="solid"/>
          </a:ln>
        </p:spPr>
      </p:sp>
      <p:sp>
        <p:nvSpPr>
          <p:cNvPr id="7" name="card-edge-1"/>
          <p:cNvSpPr/>
          <p:nvPr/>
        </p:nvSpPr>
        <p:spPr>
          <a:xfrm>
            <a:off x="621792" y="2880360"/>
            <a:ext cx="50292" cy="1600200"/>
          </a:xfrm>
          <a:prstGeom prst="rect">
            <a:avLst/>
          </a:prstGeom>
          <a:solidFill>
            <a:srgbClr val="F47920"/>
          </a:solidFill>
          <a:ln/>
        </p:spPr>
      </p:sp>
      <p:sp>
        <p:nvSpPr>
          <p:cNvPr id="8" name="Text 6"/>
          <p:cNvSpPr txBox="1"/>
          <p:nvPr/>
        </p:nvSpPr>
        <p:spPr>
          <a:xfrm>
            <a:off x="877824" y="3063240"/>
            <a:ext cx="4905756" cy="548640"/>
          </a:xfrm>
          <a:prstGeom prst="rect">
            <a:avLst/>
          </a:prstGeom>
          <a:noFill/>
          <a:ln/>
        </p:spPr>
        <p:txBody>
          <a:bodyPr wrap="square" lIns="0" tIns="0" rIns="0" bIns="0" rtlCol="0" anchor="t"/>
          <a:lstStyle/>
          <a:p>
            <a:pPr indent="0" marL="0">
              <a:buNone/>
            </a:pPr>
            <a:r>
              <a:rPr lang="en-US" sz="1400" b="1" dirty="0">
                <a:solidFill>
                  <a:srgbClr val="FFFFFF"/>
                </a:solidFill>
                <a:latin typeface="Georgia" pitchFamily="34" charset="0"/>
                <a:ea typeface="Georgia" pitchFamily="34" charset="-122"/>
                <a:cs typeface="Georgia" pitchFamily="34" charset="-120"/>
              </a:rPr>
              <a:t>10 × OUT</a:t>
            </a:r>
            <a:endParaRPr lang="en-US" sz="1400" dirty="0"/>
          </a:p>
        </p:txBody>
      </p:sp>
      <p:sp>
        <p:nvSpPr>
          <p:cNvPr id="9" name="Text 7"/>
          <p:cNvSpPr txBox="1"/>
          <p:nvPr/>
        </p:nvSpPr>
        <p:spPr>
          <a:xfrm>
            <a:off x="877824" y="3630168"/>
            <a:ext cx="4905756" cy="640080"/>
          </a:xfrm>
          <a:prstGeom prst="rect">
            <a:avLst/>
          </a:prstGeom>
          <a:noFill/>
          <a:ln/>
        </p:spPr>
        <p:txBody>
          <a:bodyPr wrap="square" lIns="0" tIns="0" rIns="0" bIns="0" rtlCol="0" anchor="t"/>
          <a:lstStyle/>
          <a:p>
            <a:pPr indent="0" marL="0">
              <a:lnSpc>
                <a:spcPct val="122000"/>
              </a:lnSpc>
              <a:buNone/>
            </a:pPr>
            <a:r>
              <a:rPr lang="en-US" sz="1250" dirty="0">
                <a:solidFill>
                  <a:srgbClr val="B9C4D0"/>
                </a:solidFill>
                <a:latin typeface="Trebuchet MS" pitchFamily="34" charset="0"/>
                <a:ea typeface="Trebuchet MS" pitchFamily="34" charset="-122"/>
                <a:cs typeface="Trebuchet MS" pitchFamily="34" charset="-120"/>
              </a:rPr>
              <a:t>How far the stress figures were wrong, because loads had been entered in kilograms where the program expected newtons.</a:t>
            </a:r>
            <a:endParaRPr lang="en-US" sz="1250" dirty="0"/>
          </a:p>
        </p:txBody>
      </p:sp>
      <p:sp>
        <p:nvSpPr>
          <p:cNvPr id="10" name="card-2"/>
          <p:cNvSpPr/>
          <p:nvPr/>
        </p:nvSpPr>
        <p:spPr>
          <a:xfrm>
            <a:off x="6204204" y="2880360"/>
            <a:ext cx="5362956" cy="1600200"/>
          </a:xfrm>
          <a:prstGeom prst="rect">
            <a:avLst/>
          </a:prstGeom>
          <a:solidFill>
            <a:srgbClr val="2A3D54"/>
          </a:solidFill>
          <a:ln w="12700">
            <a:solidFill>
              <a:srgbClr val="3C5068"/>
            </a:solidFill>
            <a:prstDash val="solid"/>
          </a:ln>
        </p:spPr>
      </p:sp>
      <p:sp>
        <p:nvSpPr>
          <p:cNvPr id="11" name="card-edge-2"/>
          <p:cNvSpPr/>
          <p:nvPr/>
        </p:nvSpPr>
        <p:spPr>
          <a:xfrm>
            <a:off x="6204204" y="2880360"/>
            <a:ext cx="50292" cy="1600200"/>
          </a:xfrm>
          <a:prstGeom prst="rect">
            <a:avLst/>
          </a:prstGeom>
          <a:solidFill>
            <a:srgbClr val="F47920"/>
          </a:solidFill>
          <a:ln/>
        </p:spPr>
      </p:sp>
      <p:sp>
        <p:nvSpPr>
          <p:cNvPr id="12" name="Text 10"/>
          <p:cNvSpPr txBox="1"/>
          <p:nvPr/>
        </p:nvSpPr>
        <p:spPr>
          <a:xfrm>
            <a:off x="6460236" y="3063240"/>
            <a:ext cx="4905756" cy="548640"/>
          </a:xfrm>
          <a:prstGeom prst="rect">
            <a:avLst/>
          </a:prstGeom>
          <a:noFill/>
          <a:ln/>
        </p:spPr>
        <p:txBody>
          <a:bodyPr wrap="square" lIns="0" tIns="0" rIns="0" bIns="0" rtlCol="0" anchor="t"/>
          <a:lstStyle/>
          <a:p>
            <a:pPr indent="0" marL="0">
              <a:buNone/>
            </a:pPr>
            <a:r>
              <a:rPr lang="en-US" sz="1400" b="1" dirty="0">
                <a:solidFill>
                  <a:srgbClr val="FFFFFF"/>
                </a:solidFill>
                <a:latin typeface="Georgia" pitchFamily="34" charset="0"/>
                <a:ea typeface="Georgia" pitchFamily="34" charset="-122"/>
                <a:cs typeface="Georgia" pitchFamily="34" charset="-120"/>
              </a:rPr>
              <a:t>ONE CHECK</a:t>
            </a:r>
            <a:endParaRPr lang="en-US" sz="1400" dirty="0"/>
          </a:p>
        </p:txBody>
      </p:sp>
      <p:sp>
        <p:nvSpPr>
          <p:cNvPr id="13" name="Text 11"/>
          <p:cNvSpPr txBox="1"/>
          <p:nvPr/>
        </p:nvSpPr>
        <p:spPr>
          <a:xfrm>
            <a:off x="6460236" y="3630168"/>
            <a:ext cx="4905756" cy="640080"/>
          </a:xfrm>
          <a:prstGeom prst="rect">
            <a:avLst/>
          </a:prstGeom>
          <a:noFill/>
          <a:ln/>
        </p:spPr>
        <p:txBody>
          <a:bodyPr wrap="square" lIns="0" tIns="0" rIns="0" bIns="0" rtlCol="0" anchor="t"/>
          <a:lstStyle/>
          <a:p>
            <a:pPr indent="0" marL="0">
              <a:lnSpc>
                <a:spcPct val="122000"/>
              </a:lnSpc>
              <a:buNone/>
            </a:pPr>
            <a:r>
              <a:rPr lang="en-US" sz="1250" dirty="0">
                <a:solidFill>
                  <a:srgbClr val="B9C4D0"/>
                </a:solidFill>
                <a:latin typeface="Trebuchet MS" pitchFamily="34" charset="0"/>
                <a:ea typeface="Trebuchet MS" pitchFamily="34" charset="-122"/>
                <a:cs typeface="Trebuchet MS" pitchFamily="34" charset="-120"/>
              </a:rPr>
              <a:t>A back-of-envelope calculation, done by hand, found it.</a:t>
            </a:r>
            <a:endParaRPr lang="en-US" sz="1250" dirty="0"/>
          </a:p>
        </p:txBody>
      </p:sp>
      <p:sp>
        <p:nvSpPr>
          <p:cNvPr id="14" name="Text 12"/>
          <p:cNvSpPr txBox="1"/>
          <p:nvPr/>
        </p:nvSpPr>
        <p:spPr>
          <a:xfrm>
            <a:off x="621792" y="4754880"/>
            <a:ext cx="10945368" cy="91440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The software was not broken. It answered exactly the question it was given and had no way to know the question was wrong. Everything downstream of that answer was fluent, consistent and false.</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PROBLEM</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What you did not check</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5</a:t>
            </a:r>
            <a:endParaRPr lang="en-US" sz="1000" dirty="0"/>
          </a:p>
        </p:txBody>
      </p:sp>
      <p:sp>
        <p:nvSpPr>
          <p:cNvPr id="5" name="Text 3"/>
          <p:cNvSpPr txBox="1"/>
          <p:nvPr/>
        </p:nvSpPr>
        <p:spPr>
          <a:xfrm>
            <a:off x="621792" y="1783080"/>
            <a:ext cx="10945368" cy="64008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There is a name for the gap between what you signed your name to and what you would have signed had you done the work yourself. Call it the debt.</a:t>
            </a:r>
            <a:endParaRPr lang="en-US" sz="1500" dirty="0"/>
          </a:p>
        </p:txBody>
      </p:sp>
      <p:sp>
        <p:nvSpPr>
          <p:cNvPr id="6" name="card-1"/>
          <p:cNvSpPr/>
          <p:nvPr/>
        </p:nvSpPr>
        <p:spPr>
          <a:xfrm>
            <a:off x="621792" y="2651760"/>
            <a:ext cx="3502152" cy="2377440"/>
          </a:xfrm>
          <a:prstGeom prst="rect">
            <a:avLst/>
          </a:prstGeom>
          <a:solidFill>
            <a:srgbClr val="FFFFFF"/>
          </a:solidFill>
          <a:ln w="12700">
            <a:solidFill>
              <a:srgbClr val="E3DBD2"/>
            </a:solidFill>
            <a:prstDash val="solid"/>
          </a:ln>
        </p:spPr>
      </p:sp>
      <p:sp>
        <p:nvSpPr>
          <p:cNvPr id="7" name="card-edge-1"/>
          <p:cNvSpPr/>
          <p:nvPr/>
        </p:nvSpPr>
        <p:spPr>
          <a:xfrm>
            <a:off x="621792" y="2651760"/>
            <a:ext cx="50292" cy="2377440"/>
          </a:xfrm>
          <a:prstGeom prst="rect">
            <a:avLst/>
          </a:prstGeom>
          <a:solidFill>
            <a:srgbClr val="F47920"/>
          </a:solidFill>
          <a:ln/>
        </p:spPr>
      </p:sp>
      <p:sp>
        <p:nvSpPr>
          <p:cNvPr id="8" name="Text 6"/>
          <p:cNvSpPr txBox="1"/>
          <p:nvPr/>
        </p:nvSpPr>
        <p:spPr>
          <a:xfrm>
            <a:off x="877824" y="283464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INVISIBLE WHEN TAKEN ON</a:t>
            </a:r>
            <a:endParaRPr lang="en-US" sz="1400" dirty="0"/>
          </a:p>
        </p:txBody>
      </p:sp>
      <p:sp>
        <p:nvSpPr>
          <p:cNvPr id="9" name="Text 7"/>
          <p:cNvSpPr txBox="1"/>
          <p:nvPr/>
        </p:nvSpPr>
        <p:spPr>
          <a:xfrm>
            <a:off x="877824" y="3401568"/>
            <a:ext cx="3044952" cy="14173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Nothing happens. The document goes out. It is probably fine, and most of the time it is.</a:t>
            </a:r>
            <a:endParaRPr lang="en-US" sz="1250" dirty="0"/>
          </a:p>
        </p:txBody>
      </p:sp>
      <p:sp>
        <p:nvSpPr>
          <p:cNvPr id="10" name="card-2"/>
          <p:cNvSpPr/>
          <p:nvPr/>
        </p:nvSpPr>
        <p:spPr>
          <a:xfrm>
            <a:off x="4343400" y="2651760"/>
            <a:ext cx="3502152" cy="2377440"/>
          </a:xfrm>
          <a:prstGeom prst="rect">
            <a:avLst/>
          </a:prstGeom>
          <a:solidFill>
            <a:srgbClr val="FFFFFF"/>
          </a:solidFill>
          <a:ln w="12700">
            <a:solidFill>
              <a:srgbClr val="E3DBD2"/>
            </a:solidFill>
            <a:prstDash val="solid"/>
          </a:ln>
        </p:spPr>
      </p:sp>
      <p:sp>
        <p:nvSpPr>
          <p:cNvPr id="11" name="card-edge-2"/>
          <p:cNvSpPr/>
          <p:nvPr/>
        </p:nvSpPr>
        <p:spPr>
          <a:xfrm>
            <a:off x="4343400" y="2651760"/>
            <a:ext cx="50292" cy="2377440"/>
          </a:xfrm>
          <a:prstGeom prst="rect">
            <a:avLst/>
          </a:prstGeom>
          <a:solidFill>
            <a:srgbClr val="F47920"/>
          </a:solidFill>
          <a:ln/>
        </p:spPr>
      </p:sp>
      <p:sp>
        <p:nvSpPr>
          <p:cNvPr id="12" name="Text 10"/>
          <p:cNvSpPr txBox="1"/>
          <p:nvPr/>
        </p:nvSpPr>
        <p:spPr>
          <a:xfrm>
            <a:off x="4599432" y="283464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IT COMPOUNDS</a:t>
            </a:r>
            <a:endParaRPr lang="en-US" sz="1400" dirty="0"/>
          </a:p>
        </p:txBody>
      </p:sp>
      <p:sp>
        <p:nvSpPr>
          <p:cNvPr id="13" name="Text 11"/>
          <p:cNvSpPr txBox="1"/>
          <p:nvPr/>
        </p:nvSpPr>
        <p:spPr>
          <a:xfrm>
            <a:off x="4599432" y="3401568"/>
            <a:ext cx="3044952" cy="14173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Each acceptance makes the next one easier, and moves your own standard slightly.</a:t>
            </a:r>
            <a:endParaRPr lang="en-US" sz="1250" dirty="0"/>
          </a:p>
        </p:txBody>
      </p:sp>
      <p:sp>
        <p:nvSpPr>
          <p:cNvPr id="14" name="card-3"/>
          <p:cNvSpPr/>
          <p:nvPr/>
        </p:nvSpPr>
        <p:spPr>
          <a:xfrm>
            <a:off x="8065008" y="2651760"/>
            <a:ext cx="3502152" cy="2377440"/>
          </a:xfrm>
          <a:prstGeom prst="rect">
            <a:avLst/>
          </a:prstGeom>
          <a:solidFill>
            <a:srgbClr val="FFFFFF"/>
          </a:solidFill>
          <a:ln w="12700">
            <a:solidFill>
              <a:srgbClr val="E3DBD2"/>
            </a:solidFill>
            <a:prstDash val="solid"/>
          </a:ln>
        </p:spPr>
      </p:sp>
      <p:sp>
        <p:nvSpPr>
          <p:cNvPr id="15" name="card-edge-3"/>
          <p:cNvSpPr/>
          <p:nvPr/>
        </p:nvSpPr>
        <p:spPr>
          <a:xfrm>
            <a:off x="8065008" y="2651760"/>
            <a:ext cx="50292" cy="2377440"/>
          </a:xfrm>
          <a:prstGeom prst="rect">
            <a:avLst/>
          </a:prstGeom>
          <a:solidFill>
            <a:srgbClr val="F47920"/>
          </a:solidFill>
          <a:ln/>
        </p:spPr>
      </p:sp>
      <p:sp>
        <p:nvSpPr>
          <p:cNvPr id="16" name="Text 14"/>
          <p:cNvSpPr txBox="1"/>
          <p:nvPr/>
        </p:nvSpPr>
        <p:spPr>
          <a:xfrm>
            <a:off x="8321040" y="283464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IT ONLY SHOWS AT SCALE</a:t>
            </a:r>
            <a:endParaRPr lang="en-US" sz="1400" dirty="0"/>
          </a:p>
        </p:txBody>
      </p:sp>
      <p:sp>
        <p:nvSpPr>
          <p:cNvPr id="17" name="Text 15"/>
          <p:cNvSpPr txBox="1"/>
          <p:nvPr/>
        </p:nvSpPr>
        <p:spPr>
          <a:xfrm>
            <a:off x="8321040" y="3401568"/>
            <a:ext cx="3044952" cy="14173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Never in one decision. In a cohort, over years, as a capacity that used to be there.</a:t>
            </a:r>
            <a:endParaRPr lang="en-US" sz="12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PROBLEM   ·   CONTINUED</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None of them is an event</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5 / 2</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Each decision is the same small size. The accumulation is the only thing worth seeing.</a:t>
            </a:r>
            <a:endParaRPr lang="en-US" sz="1500" dirty="0"/>
          </a:p>
        </p:txBody>
      </p:sp>
      <p:sp>
        <p:nvSpPr>
          <p:cNvPr id="6" name="figure-card-2"/>
          <p:cNvSpPr/>
          <p:nvPr/>
        </p:nvSpPr>
        <p:spPr>
          <a:xfrm>
            <a:off x="621792" y="2487168"/>
            <a:ext cx="10945368" cy="3584448"/>
          </a:xfrm>
          <a:prstGeom prst="rect">
            <a:avLst/>
          </a:prstGeom>
          <a:solidFill>
            <a:srgbClr val="FFFFFF"/>
          </a:solidFill>
          <a:ln w="12700">
            <a:solidFill>
              <a:srgbClr val="E3DBD2"/>
            </a:solidFill>
            <a:prstDash val="solid"/>
          </a:ln>
        </p:spPr>
      </p:sp>
      <p:pic>
        <p:nvPicPr>
          <p:cNvPr id="7" name="figure-2" descr="/tmp/claude-0/-home-claude/840a28d2-2874-58f2-bea9-3fe61a55262a/scratchpad/govdeck/fig2.png">    </p:cNvPr>
          <p:cNvPicPr>
            <a:picLocks noChangeAspect="1"/>
          </p:cNvPicPr>
          <p:nvPr/>
        </p:nvPicPr>
        <p:blipFill>
          <a:blip r:embed="rId1"/>
          <a:stretch>
            <a:fillRect/>
          </a:stretch>
        </p:blipFill>
        <p:spPr>
          <a:xfrm>
            <a:off x="1978213" y="2724912"/>
            <a:ext cx="8232526" cy="310896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PROBLEM</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Twelve a year, a hundred and twenty a decade</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6</a:t>
            </a:r>
            <a:endParaRPr lang="en-US" sz="1000" dirty="0"/>
          </a:p>
        </p:txBody>
      </p:sp>
      <p:sp>
        <p:nvSpPr>
          <p:cNvPr id="5" name="Text 3"/>
          <p:cNvSpPr txBox="1"/>
          <p:nvPr/>
        </p:nvSpPr>
        <p:spPr>
          <a:xfrm>
            <a:off x="621792" y="1783080"/>
            <a:ext cx="10945368" cy="118872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Two researchers review the same paper, both starting from an AI-drafted review. The first adds a question about a competing method the draft ignored, and deletes a question that misread the notation. The second improves the tone and submits.</a:t>
            </a:r>
            <a:endParaRPr lang="en-US" sz="1500" dirty="0"/>
          </a:p>
        </p:txBody>
      </p:sp>
      <p:sp>
        <p:nvSpPr>
          <p:cNvPr id="6" name="pullout"/>
          <p:cNvSpPr/>
          <p:nvPr/>
        </p:nvSpPr>
        <p:spPr>
          <a:xfrm>
            <a:off x="621792" y="3383280"/>
            <a:ext cx="10945368" cy="1463040"/>
          </a:xfrm>
          <a:prstGeom prst="rect">
            <a:avLst/>
          </a:prstGeom>
          <a:solidFill>
            <a:srgbClr val="FFFFFF"/>
          </a:solidFill>
          <a:ln w="12700">
            <a:solidFill>
              <a:srgbClr val="E3DBD2"/>
            </a:solidFill>
            <a:prstDash val="solid"/>
          </a:ln>
        </p:spPr>
      </p:sp>
      <p:sp>
        <p:nvSpPr>
          <p:cNvPr id="7" name="pullout-edge"/>
          <p:cNvSpPr/>
          <p:nvPr/>
        </p:nvSpPr>
        <p:spPr>
          <a:xfrm>
            <a:off x="621792" y="3383280"/>
            <a:ext cx="64008" cy="1463040"/>
          </a:xfrm>
          <a:prstGeom prst="rect">
            <a:avLst/>
          </a:prstGeom>
          <a:solidFill>
            <a:srgbClr val="F47920"/>
          </a:solidFill>
          <a:ln/>
        </p:spPr>
      </p:sp>
      <p:sp>
        <p:nvSpPr>
          <p:cNvPr id="8" name="Text 6"/>
          <p:cNvSpPr txBox="1"/>
          <p:nvPr/>
        </p:nvSpPr>
        <p:spPr>
          <a:xfrm>
            <a:off x="1033272" y="3584448"/>
            <a:ext cx="10122408" cy="1097280"/>
          </a:xfrm>
          <a:prstGeom prst="rect">
            <a:avLst/>
          </a:prstGeom>
          <a:noFill/>
          <a:ln/>
        </p:spPr>
        <p:txBody>
          <a:bodyPr wrap="square" lIns="0" tIns="0" rIns="0" bIns="0" rtlCol="0" anchor="ctr"/>
          <a:lstStyle/>
          <a:p>
            <a:pPr indent="0" marL="0">
              <a:lnSpc>
                <a:spcPct val="125000"/>
              </a:lnSpc>
              <a:buNone/>
            </a:pPr>
            <a:r>
              <a:rPr lang="en-US" sz="2100" dirty="0">
                <a:solidFill>
                  <a:srgbClr val="1B2838"/>
                </a:solidFill>
                <a:latin typeface="Georgia" pitchFamily="34" charset="0"/>
                <a:ea typeface="Georgia" pitchFamily="34" charset="-122"/>
                <a:cs typeface="Georgia" pitchFamily="34" charset="-120"/>
              </a:rPr>
              <a:t>Somewhere in that hundred and twenty, the second reviewer stopped being able to do what the first one did, and no particular review was the one where it happened.</a:t>
            </a:r>
            <a:endParaRPr lang="en-US" sz="2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PROBLEM</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Why good prose gets through</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7</a:t>
            </a:r>
            <a:endParaRPr lang="en-US" sz="1000" dirty="0"/>
          </a:p>
        </p:txBody>
      </p:sp>
      <p:sp>
        <p:nvSpPr>
          <p:cNvPr id="5" name="Text 3"/>
          <p:cNvSpPr txBox="1"/>
          <p:nvPr/>
        </p:nvSpPr>
        <p:spPr>
          <a:xfrm>
            <a:off x="621792" y="1783080"/>
            <a:ext cx="10945368" cy="118872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None of this is a failure of character. It is a property of fluent writing. Text that is well organised, confident and internally consistent reads as competent, and reading as competent is enough to stop most people looking harder.</a:t>
            </a:r>
            <a:endParaRPr lang="en-US" sz="1500" dirty="0"/>
          </a:p>
        </p:txBody>
      </p:sp>
      <p:sp>
        <p:nvSpPr>
          <p:cNvPr id="6" name="accent-edge"/>
          <p:cNvSpPr/>
          <p:nvPr/>
        </p:nvSpPr>
        <p:spPr>
          <a:xfrm>
            <a:off x="621792" y="3566160"/>
            <a:ext cx="64008" cy="1371600"/>
          </a:xfrm>
          <a:prstGeom prst="rect">
            <a:avLst/>
          </a:prstGeom>
          <a:solidFill>
            <a:srgbClr val="F47920"/>
          </a:solidFill>
          <a:ln/>
        </p:spPr>
      </p:sp>
      <p:sp>
        <p:nvSpPr>
          <p:cNvPr id="7" name="Text 5"/>
          <p:cNvSpPr txBox="1"/>
          <p:nvPr/>
        </p:nvSpPr>
        <p:spPr>
          <a:xfrm>
            <a:off x="1033272" y="3566160"/>
            <a:ext cx="9692640" cy="1371600"/>
          </a:xfrm>
          <a:prstGeom prst="rect">
            <a:avLst/>
          </a:prstGeom>
          <a:noFill/>
          <a:ln/>
        </p:spPr>
        <p:txBody>
          <a:bodyPr wrap="square" lIns="0" tIns="0" rIns="0" bIns="0" rtlCol="0" anchor="ctr"/>
          <a:lstStyle/>
          <a:p>
            <a:pPr indent="0" marL="0">
              <a:lnSpc>
                <a:spcPct val="125000"/>
              </a:lnSpc>
              <a:buNone/>
            </a:pPr>
            <a:r>
              <a:rPr lang="en-US" sz="2600" dirty="0">
                <a:solidFill>
                  <a:srgbClr val="FFFFFF"/>
                </a:solidFill>
                <a:latin typeface="Georgia" pitchFamily="34" charset="0"/>
                <a:ea typeface="Georgia" pitchFamily="34" charset="-122"/>
                <a:cs typeface="Georgia" pitchFamily="34" charset="-120"/>
              </a:rPr>
              <a:t>Checking is slow and disagreeable. Agreeing is fast and feels like work. The incentive runs the wrong way every single time.</a:t>
            </a:r>
            <a:endParaRPr lang="en-US"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PROBLEM</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Editing the tone is not reviewing</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8</a:t>
            </a:r>
            <a:endParaRPr lang="en-US" sz="1000" dirty="0"/>
          </a:p>
        </p:txBody>
      </p:sp>
      <p:sp>
        <p:nvSpPr>
          <p:cNvPr id="5" name="Text 3"/>
          <p:cNvSpPr txBox="1"/>
          <p:nvPr/>
        </p:nvSpPr>
        <p:spPr>
          <a:xfrm>
            <a:off x="621792" y="1783080"/>
            <a:ext cx="10945368" cy="82296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From the outside, the two look the same. The second reviewer did change the document. There is a tracked edit. There is evidence of engagement.</a:t>
            </a:r>
            <a:endParaRPr lang="en-US" sz="1500" dirty="0"/>
          </a:p>
        </p:txBody>
      </p:sp>
      <p:sp>
        <p:nvSpPr>
          <p:cNvPr id="6" name="pullout"/>
          <p:cNvSpPr/>
          <p:nvPr/>
        </p:nvSpPr>
        <p:spPr>
          <a:xfrm>
            <a:off x="621792" y="3017520"/>
            <a:ext cx="10945368" cy="1371600"/>
          </a:xfrm>
          <a:prstGeom prst="rect">
            <a:avLst/>
          </a:prstGeom>
          <a:solidFill>
            <a:srgbClr val="FFFFFF"/>
          </a:solidFill>
          <a:ln w="12700">
            <a:solidFill>
              <a:srgbClr val="E3DBD2"/>
            </a:solidFill>
            <a:prstDash val="solid"/>
          </a:ln>
        </p:spPr>
      </p:sp>
      <p:sp>
        <p:nvSpPr>
          <p:cNvPr id="7" name="pullout-edge"/>
          <p:cNvSpPr/>
          <p:nvPr/>
        </p:nvSpPr>
        <p:spPr>
          <a:xfrm>
            <a:off x="621792" y="3017520"/>
            <a:ext cx="64008" cy="1371600"/>
          </a:xfrm>
          <a:prstGeom prst="rect">
            <a:avLst/>
          </a:prstGeom>
          <a:solidFill>
            <a:srgbClr val="F47920"/>
          </a:solidFill>
          <a:ln/>
        </p:spPr>
      </p:sp>
      <p:sp>
        <p:nvSpPr>
          <p:cNvPr id="8" name="Text 6"/>
          <p:cNvSpPr txBox="1"/>
          <p:nvPr/>
        </p:nvSpPr>
        <p:spPr>
          <a:xfrm>
            <a:off x="1033272" y="3218688"/>
            <a:ext cx="10122408" cy="1005840"/>
          </a:xfrm>
          <a:prstGeom prst="rect">
            <a:avLst/>
          </a:prstGeom>
          <a:noFill/>
          <a:ln/>
        </p:spPr>
        <p:txBody>
          <a:bodyPr wrap="square" lIns="0" tIns="0" rIns="0" bIns="0" rtlCol="0" anchor="ctr"/>
          <a:lstStyle/>
          <a:p>
            <a:pPr indent="0" marL="0">
              <a:lnSpc>
                <a:spcPct val="125000"/>
              </a:lnSpc>
              <a:buNone/>
            </a:pPr>
            <a:r>
              <a:rPr lang="en-US" sz="2200" dirty="0">
                <a:solidFill>
                  <a:srgbClr val="1B2838"/>
                </a:solidFill>
                <a:latin typeface="Georgia" pitchFamily="34" charset="0"/>
                <a:ea typeface="Georgia" pitchFamily="34" charset="-122"/>
                <a:cs typeface="Georgia" pitchFamily="34" charset="-120"/>
              </a:rPr>
              <a:t>Any requirement to review AI output before use is satisfied completely by changing three adjectives.</a:t>
            </a:r>
            <a:endParaRPr lang="en-US" sz="2200" dirty="0"/>
          </a:p>
        </p:txBody>
      </p:sp>
      <p:sp>
        <p:nvSpPr>
          <p:cNvPr id="9" name="Text 7"/>
          <p:cNvSpPr txBox="1"/>
          <p:nvPr/>
        </p:nvSpPr>
        <p:spPr>
          <a:xfrm>
            <a:off x="621792" y="4663440"/>
            <a:ext cx="10945368" cy="73152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This is the trap waiting for every framework that asks for engagement without asking what the engagement produced.</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WHAT THE RULES CURRENTLY DO</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What we inspect</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9</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Take lending, among the most heavily regulated decisions anybody makes with a model.</a:t>
            </a:r>
            <a:endParaRPr lang="en-US" sz="1500" dirty="0"/>
          </a:p>
        </p:txBody>
      </p:sp>
      <p:sp>
        <p:nvSpPr>
          <p:cNvPr id="6" name="card-1"/>
          <p:cNvSpPr/>
          <p:nvPr/>
        </p:nvSpPr>
        <p:spPr>
          <a:xfrm>
            <a:off x="621792" y="2423160"/>
            <a:ext cx="2571750" cy="2011680"/>
          </a:xfrm>
          <a:prstGeom prst="rect">
            <a:avLst/>
          </a:prstGeom>
          <a:solidFill>
            <a:srgbClr val="FFFFFF"/>
          </a:solidFill>
          <a:ln w="12700">
            <a:solidFill>
              <a:srgbClr val="E3DBD2"/>
            </a:solidFill>
            <a:prstDash val="solid"/>
          </a:ln>
        </p:spPr>
      </p:sp>
      <p:sp>
        <p:nvSpPr>
          <p:cNvPr id="7" name="card-edge-1"/>
          <p:cNvSpPr/>
          <p:nvPr/>
        </p:nvSpPr>
        <p:spPr>
          <a:xfrm>
            <a:off x="621792" y="2423160"/>
            <a:ext cx="50292" cy="2011680"/>
          </a:xfrm>
          <a:prstGeom prst="rect">
            <a:avLst/>
          </a:prstGeom>
          <a:solidFill>
            <a:srgbClr val="F47920"/>
          </a:solidFill>
          <a:ln/>
        </p:spPr>
      </p:sp>
      <p:sp>
        <p:nvSpPr>
          <p:cNvPr id="8" name="Text 6"/>
          <p:cNvSpPr txBox="1"/>
          <p:nvPr/>
        </p:nvSpPr>
        <p:spPr>
          <a:xfrm>
            <a:off x="877824" y="2606040"/>
            <a:ext cx="2114550"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REASONS</a:t>
            </a:r>
            <a:endParaRPr lang="en-US" sz="1400" dirty="0"/>
          </a:p>
        </p:txBody>
      </p:sp>
      <p:sp>
        <p:nvSpPr>
          <p:cNvPr id="9" name="Text 7"/>
          <p:cNvSpPr txBox="1"/>
          <p:nvPr/>
        </p:nvSpPr>
        <p:spPr>
          <a:xfrm>
            <a:off x="877824" y="3172968"/>
            <a:ext cx="2114550" cy="105156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The applicant must be told why they were declined.</a:t>
            </a:r>
            <a:endParaRPr lang="en-US" sz="1250" dirty="0"/>
          </a:p>
        </p:txBody>
      </p:sp>
      <p:sp>
        <p:nvSpPr>
          <p:cNvPr id="10" name="card-2"/>
          <p:cNvSpPr/>
          <p:nvPr/>
        </p:nvSpPr>
        <p:spPr>
          <a:xfrm>
            <a:off x="3412998" y="2423160"/>
            <a:ext cx="2571750" cy="2011680"/>
          </a:xfrm>
          <a:prstGeom prst="rect">
            <a:avLst/>
          </a:prstGeom>
          <a:solidFill>
            <a:srgbClr val="FFFFFF"/>
          </a:solidFill>
          <a:ln w="12700">
            <a:solidFill>
              <a:srgbClr val="E3DBD2"/>
            </a:solidFill>
            <a:prstDash val="solid"/>
          </a:ln>
        </p:spPr>
      </p:sp>
      <p:sp>
        <p:nvSpPr>
          <p:cNvPr id="11" name="card-edge-2"/>
          <p:cNvSpPr/>
          <p:nvPr/>
        </p:nvSpPr>
        <p:spPr>
          <a:xfrm>
            <a:off x="3412998" y="2423160"/>
            <a:ext cx="50292" cy="2011680"/>
          </a:xfrm>
          <a:prstGeom prst="rect">
            <a:avLst/>
          </a:prstGeom>
          <a:solidFill>
            <a:srgbClr val="F47920"/>
          </a:solidFill>
          <a:ln/>
        </p:spPr>
      </p:sp>
      <p:sp>
        <p:nvSpPr>
          <p:cNvPr id="12" name="Text 10"/>
          <p:cNvSpPr txBox="1"/>
          <p:nvPr/>
        </p:nvSpPr>
        <p:spPr>
          <a:xfrm>
            <a:off x="3669030" y="2606040"/>
            <a:ext cx="2114550"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FAIRNESS</a:t>
            </a:r>
            <a:endParaRPr lang="en-US" sz="1400" dirty="0"/>
          </a:p>
        </p:txBody>
      </p:sp>
      <p:sp>
        <p:nvSpPr>
          <p:cNvPr id="13" name="Text 11"/>
          <p:cNvSpPr txBox="1"/>
          <p:nvPr/>
        </p:nvSpPr>
        <p:spPr>
          <a:xfrm>
            <a:off x="3669030" y="3172968"/>
            <a:ext cx="2114550" cy="105156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Outcomes must not discriminate across protected groups.</a:t>
            </a:r>
            <a:endParaRPr lang="en-US" sz="1250" dirty="0"/>
          </a:p>
        </p:txBody>
      </p:sp>
      <p:sp>
        <p:nvSpPr>
          <p:cNvPr id="14" name="card-3"/>
          <p:cNvSpPr/>
          <p:nvPr/>
        </p:nvSpPr>
        <p:spPr>
          <a:xfrm>
            <a:off x="6204204" y="2423160"/>
            <a:ext cx="2571750" cy="2011680"/>
          </a:xfrm>
          <a:prstGeom prst="rect">
            <a:avLst/>
          </a:prstGeom>
          <a:solidFill>
            <a:srgbClr val="FFFFFF"/>
          </a:solidFill>
          <a:ln w="12700">
            <a:solidFill>
              <a:srgbClr val="E3DBD2"/>
            </a:solidFill>
            <a:prstDash val="solid"/>
          </a:ln>
        </p:spPr>
      </p:sp>
      <p:sp>
        <p:nvSpPr>
          <p:cNvPr id="15" name="card-edge-3"/>
          <p:cNvSpPr/>
          <p:nvPr/>
        </p:nvSpPr>
        <p:spPr>
          <a:xfrm>
            <a:off x="6204204" y="2423160"/>
            <a:ext cx="50292" cy="2011680"/>
          </a:xfrm>
          <a:prstGeom prst="rect">
            <a:avLst/>
          </a:prstGeom>
          <a:solidFill>
            <a:srgbClr val="F47920"/>
          </a:solidFill>
          <a:ln/>
        </p:spPr>
      </p:sp>
      <p:sp>
        <p:nvSpPr>
          <p:cNvPr id="16" name="Text 14"/>
          <p:cNvSpPr txBox="1"/>
          <p:nvPr/>
        </p:nvSpPr>
        <p:spPr>
          <a:xfrm>
            <a:off x="6460236" y="2606040"/>
            <a:ext cx="2114550"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THE MODEL</a:t>
            </a:r>
            <a:endParaRPr lang="en-US" sz="1400" dirty="0"/>
          </a:p>
        </p:txBody>
      </p:sp>
      <p:sp>
        <p:nvSpPr>
          <p:cNvPr id="17" name="Text 15"/>
          <p:cNvSpPr txBox="1"/>
          <p:nvPr/>
        </p:nvSpPr>
        <p:spPr>
          <a:xfrm>
            <a:off x="6460236" y="3172968"/>
            <a:ext cx="2114550" cy="105156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It must be validated, documented and monitored.</a:t>
            </a:r>
            <a:endParaRPr lang="en-US" sz="1250" dirty="0"/>
          </a:p>
        </p:txBody>
      </p:sp>
      <p:sp>
        <p:nvSpPr>
          <p:cNvPr id="18" name="card-4"/>
          <p:cNvSpPr/>
          <p:nvPr/>
        </p:nvSpPr>
        <p:spPr>
          <a:xfrm>
            <a:off x="8995410" y="2423160"/>
            <a:ext cx="2571750" cy="2011680"/>
          </a:xfrm>
          <a:prstGeom prst="rect">
            <a:avLst/>
          </a:prstGeom>
          <a:solidFill>
            <a:srgbClr val="FFFFFF"/>
          </a:solidFill>
          <a:ln w="12700">
            <a:solidFill>
              <a:srgbClr val="E3DBD2"/>
            </a:solidFill>
            <a:prstDash val="solid"/>
          </a:ln>
        </p:spPr>
      </p:sp>
      <p:sp>
        <p:nvSpPr>
          <p:cNvPr id="19" name="card-edge-4"/>
          <p:cNvSpPr/>
          <p:nvPr/>
        </p:nvSpPr>
        <p:spPr>
          <a:xfrm>
            <a:off x="8995410" y="2423160"/>
            <a:ext cx="50292" cy="2011680"/>
          </a:xfrm>
          <a:prstGeom prst="rect">
            <a:avLst/>
          </a:prstGeom>
          <a:solidFill>
            <a:srgbClr val="F47920"/>
          </a:solidFill>
          <a:ln/>
        </p:spPr>
      </p:sp>
      <p:sp>
        <p:nvSpPr>
          <p:cNvPr id="20" name="Text 18"/>
          <p:cNvSpPr txBox="1"/>
          <p:nvPr/>
        </p:nvSpPr>
        <p:spPr>
          <a:xfrm>
            <a:off x="9251442" y="2606040"/>
            <a:ext cx="2114550"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APPEAL</a:t>
            </a:r>
            <a:endParaRPr lang="en-US" sz="1400" dirty="0"/>
          </a:p>
        </p:txBody>
      </p:sp>
      <p:sp>
        <p:nvSpPr>
          <p:cNvPr id="21" name="Text 19"/>
          <p:cNvSpPr txBox="1"/>
          <p:nvPr/>
        </p:nvSpPr>
        <p:spPr>
          <a:xfrm>
            <a:off x="9251442" y="3172968"/>
            <a:ext cx="2114550" cy="105156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There are rights to contest the decision after the fact.</a:t>
            </a:r>
            <a:endParaRPr lang="en-US" sz="1250" dirty="0"/>
          </a:p>
        </p:txBody>
      </p:sp>
      <p:sp>
        <p:nvSpPr>
          <p:cNvPr id="22" name="Text 20"/>
          <p:cNvSpPr txBox="1"/>
          <p:nvPr/>
        </p:nvSpPr>
        <p:spPr>
          <a:xfrm>
            <a:off x="621792" y="4709160"/>
            <a:ext cx="10945368" cy="82296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These are real protections and they work on what they are aimed at. Every one of them is aimed at the artifact: the model, the decision, the paperwork, the outcome.</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WHAT THE RULES CURRENTLY DO</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Risk below the line anybody looks at</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10</a:t>
            </a:r>
            <a:endParaRPr lang="en-US" sz="1000" dirty="0"/>
          </a:p>
        </p:txBody>
      </p:sp>
      <p:sp>
        <p:nvSpPr>
          <p:cNvPr id="5" name="Text 3"/>
          <p:cNvSpPr txBox="1"/>
          <p:nvPr/>
        </p:nvSpPr>
        <p:spPr>
          <a:xfrm>
            <a:off x="621792" y="1783080"/>
            <a:ext cx="10945368" cy="54864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There is a structural precedent and it needs stating carefully, because the substance is not the same.</a:t>
            </a:r>
            <a:endParaRPr lang="en-US" sz="1500" dirty="0"/>
          </a:p>
        </p:txBody>
      </p:sp>
      <p:sp>
        <p:nvSpPr>
          <p:cNvPr id="6" name="Text 4"/>
          <p:cNvSpPr txBox="1"/>
          <p:nvPr/>
        </p:nvSpPr>
        <p:spPr>
          <a:xfrm>
            <a:off x="621792" y="2468880"/>
            <a:ext cx="10945368" cy="13716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Before 2008, a great deal of risk accumulated where the inspection regime of the day did not reach. The substance there was different: corrupted incentives, loans written with no documentation, ratings that did not describe what they rated. None of that is what is being alleged here.</a:t>
            </a:r>
            <a:endParaRPr lang="en-US" sz="1500" dirty="0"/>
          </a:p>
        </p:txBody>
      </p:sp>
      <p:sp>
        <p:nvSpPr>
          <p:cNvPr id="7" name="pullout"/>
          <p:cNvSpPr/>
          <p:nvPr/>
        </p:nvSpPr>
        <p:spPr>
          <a:xfrm>
            <a:off x="621792" y="4114800"/>
            <a:ext cx="10945368" cy="1463040"/>
          </a:xfrm>
          <a:prstGeom prst="rect">
            <a:avLst/>
          </a:prstGeom>
          <a:solidFill>
            <a:srgbClr val="FFFFFF"/>
          </a:solidFill>
          <a:ln w="12700">
            <a:solidFill>
              <a:srgbClr val="E3DBD2"/>
            </a:solidFill>
            <a:prstDash val="solid"/>
          </a:ln>
        </p:spPr>
      </p:sp>
      <p:sp>
        <p:nvSpPr>
          <p:cNvPr id="8" name="pullout-edge"/>
          <p:cNvSpPr/>
          <p:nvPr/>
        </p:nvSpPr>
        <p:spPr>
          <a:xfrm>
            <a:off x="621792" y="4114800"/>
            <a:ext cx="64008" cy="1463040"/>
          </a:xfrm>
          <a:prstGeom prst="rect">
            <a:avLst/>
          </a:prstGeom>
          <a:solidFill>
            <a:srgbClr val="F47920"/>
          </a:solidFill>
          <a:ln/>
        </p:spPr>
      </p:sp>
      <p:sp>
        <p:nvSpPr>
          <p:cNvPr id="9" name="Text 7"/>
          <p:cNvSpPr txBox="1"/>
          <p:nvPr/>
        </p:nvSpPr>
        <p:spPr>
          <a:xfrm>
            <a:off x="1033272" y="4343400"/>
            <a:ext cx="10122408" cy="1005840"/>
          </a:xfrm>
          <a:prstGeom prst="rect">
            <a:avLst/>
          </a:prstGeom>
          <a:noFill/>
          <a:ln/>
        </p:spPr>
        <p:txBody>
          <a:bodyPr wrap="square" lIns="0" tIns="0" rIns="0" bIns="0" rtlCol="0" anchor="ctr"/>
          <a:lstStyle/>
          <a:p>
            <a:pPr indent="0" marL="0">
              <a:lnSpc>
                <a:spcPct val="125000"/>
              </a:lnSpc>
              <a:buNone/>
            </a:pPr>
            <a:r>
              <a:rPr lang="en-US" sz="2100" dirty="0">
                <a:solidFill>
                  <a:srgbClr val="1B2838"/>
                </a:solidFill>
                <a:latin typeface="Georgia" pitchFamily="34" charset="0"/>
                <a:ea typeface="Georgia" pitchFamily="34" charset="-122"/>
                <a:cs typeface="Georgia" pitchFamily="34" charset="-120"/>
              </a:rPr>
              <a:t>What is shared is only the shape: something real building up underneath the layer everybody is watching.</a:t>
            </a:r>
            <a:endParaRPr lang="en-US" sz="2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WHAT THE RULES CURRENTLY DO</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The alert nobody reads</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11</a:t>
            </a:r>
            <a:endParaRPr lang="en-US" sz="1000" dirty="0"/>
          </a:p>
        </p:txBody>
      </p:sp>
      <p:sp>
        <p:nvSpPr>
          <p:cNvPr id="5" name="Text 3"/>
          <p:cNvSpPr txBox="1"/>
          <p:nvPr/>
        </p:nvSpPr>
        <p:spPr>
          <a:xfrm>
            <a:off x="621792" y="1783080"/>
            <a:ext cx="10945368" cy="73152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Hospitals have had decision support for decades, and with it a long record of what happens to a safeguard people stop attending to.</a:t>
            </a:r>
            <a:endParaRPr lang="en-US" sz="1500" dirty="0"/>
          </a:p>
        </p:txBody>
      </p:sp>
      <p:sp>
        <p:nvSpPr>
          <p:cNvPr id="6" name="Text 4"/>
          <p:cNvSpPr txBox="1"/>
          <p:nvPr/>
        </p:nvSpPr>
        <p:spPr>
          <a:xfrm>
            <a:off x="621792" y="2743200"/>
            <a:ext cx="5486400" cy="1188720"/>
          </a:xfrm>
          <a:prstGeom prst="rect">
            <a:avLst/>
          </a:prstGeom>
          <a:noFill/>
          <a:ln/>
        </p:spPr>
        <p:txBody>
          <a:bodyPr wrap="square" lIns="0" tIns="0" rIns="0" bIns="0" rtlCol="0" anchor="ctr"/>
          <a:lstStyle/>
          <a:p>
            <a:pPr indent="0" marL="0">
              <a:buNone/>
            </a:pPr>
            <a:r>
              <a:rPr lang="en-US" sz="6200" b="1" dirty="0">
                <a:solidFill>
                  <a:srgbClr val="F47920"/>
                </a:solidFill>
                <a:latin typeface="Georgia" pitchFamily="34" charset="0"/>
                <a:ea typeface="Georgia" pitchFamily="34" charset="-122"/>
                <a:cs typeface="Georgia" pitchFamily="34" charset="-120"/>
              </a:rPr>
              <a:t>over 90%</a:t>
            </a:r>
            <a:endParaRPr lang="en-US" sz="6200" dirty="0"/>
          </a:p>
        </p:txBody>
      </p:sp>
      <p:sp>
        <p:nvSpPr>
          <p:cNvPr id="7" name="Text 5"/>
          <p:cNvSpPr txBox="1"/>
          <p:nvPr/>
        </p:nvSpPr>
        <p:spPr>
          <a:xfrm>
            <a:off x="621792" y="3977640"/>
            <a:ext cx="6766560" cy="822960"/>
          </a:xfrm>
          <a:prstGeom prst="rect">
            <a:avLst/>
          </a:prstGeom>
          <a:noFill/>
          <a:ln/>
        </p:spPr>
        <p:txBody>
          <a:bodyPr wrap="square" lIns="0" tIns="0" rIns="0" bIns="0" rtlCol="0" anchor="ctr"/>
          <a:lstStyle/>
          <a:p>
            <a:pPr indent="0" marL="0">
              <a:lnSpc>
                <a:spcPct val="125000"/>
              </a:lnSpc>
              <a:buNone/>
            </a:pPr>
            <a:r>
              <a:rPr lang="en-US" sz="1500" dirty="0">
                <a:solidFill>
                  <a:srgbClr val="FFFFFF"/>
                </a:solidFill>
                <a:latin typeface="Trebuchet MS" pitchFamily="34" charset="0"/>
                <a:ea typeface="Trebuchet MS" pitchFamily="34" charset="-122"/>
                <a:cs typeface="Trebuchet MS" pitchFamily="34" charset="-120"/>
              </a:rPr>
              <a:t>The rate at which clinicians override decision support alerts, reported repeatedly across the literature on these systems.</a:t>
            </a:r>
            <a:endParaRPr lang="en-US" sz="1500" dirty="0"/>
          </a:p>
        </p:txBody>
      </p:sp>
      <p:sp>
        <p:nvSpPr>
          <p:cNvPr id="8" name="Text 6"/>
          <p:cNvSpPr txBox="1"/>
          <p:nvPr/>
        </p:nvSpPr>
        <p:spPr>
          <a:xfrm>
            <a:off x="621792" y="4846320"/>
            <a:ext cx="6766560" cy="365760"/>
          </a:xfrm>
          <a:prstGeom prst="rect">
            <a:avLst/>
          </a:prstGeom>
          <a:noFill/>
          <a:ln/>
        </p:spPr>
        <p:txBody>
          <a:bodyPr wrap="square" lIns="0" tIns="0" rIns="0" bIns="0" rtlCol="0" anchor="ctr"/>
          <a:lstStyle/>
          <a:p>
            <a:pPr indent="0" marL="0">
              <a:buNone/>
            </a:pPr>
            <a:r>
              <a:rPr lang="en-US" sz="1100" dirty="0">
                <a:solidFill>
                  <a:srgbClr val="93A3B5"/>
                </a:solidFill>
                <a:latin typeface="Trebuchet MS" pitchFamily="34" charset="0"/>
                <a:ea typeface="Trebuchet MS" pitchFamily="34" charset="-122"/>
                <a:cs typeface="Trebuchet MS" pitchFamily="34" charset="-120"/>
              </a:rPr>
              <a:t>Reported across the clinical decision support literature rather than from a single study</a:t>
            </a:r>
            <a:endParaRPr lang="en-US" sz="1100" dirty="0"/>
          </a:p>
        </p:txBody>
      </p:sp>
      <p:sp>
        <p:nvSpPr>
          <p:cNvPr id="9" name="Text 7"/>
          <p:cNvSpPr txBox="1"/>
          <p:nvPr/>
        </p:nvSpPr>
        <p:spPr>
          <a:xfrm>
            <a:off x="621792" y="5349240"/>
            <a:ext cx="10945368" cy="82296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A warning overridden nine times in ten has stopped being a safeguard and become a formality. Nothing in any record marks the day it changed, and the compliance report still says the alert is in place.</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THREE   ·   WHAT IT WOULD HAVE TO DO INSTEAD</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What that looks like on a Tuesday</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12</a:t>
            </a:r>
            <a:endParaRPr lang="en-US" sz="1000" dirty="0"/>
          </a:p>
        </p:txBody>
      </p:sp>
      <p:sp>
        <p:nvSpPr>
          <p:cNvPr id="5" name="Text 3"/>
          <p:cNvSpPr txBox="1"/>
          <p:nvPr/>
        </p:nvSpPr>
        <p:spPr>
          <a:xfrm>
            <a:off x="621792" y="1783080"/>
            <a:ext cx="10945368" cy="73152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If the variable is whether the person thought, rules have to act on the conditions for thinking. Three domains, and in each one the same idea arrives looking completely different.</a:t>
            </a:r>
            <a:endParaRPr lang="en-US" sz="1500" dirty="0"/>
          </a:p>
        </p:txBody>
      </p:sp>
      <p:sp>
        <p:nvSpPr>
          <p:cNvPr id="6" name="card-1"/>
          <p:cNvSpPr/>
          <p:nvPr/>
        </p:nvSpPr>
        <p:spPr>
          <a:xfrm>
            <a:off x="621792" y="2651760"/>
            <a:ext cx="3502152" cy="2651760"/>
          </a:xfrm>
          <a:prstGeom prst="rect">
            <a:avLst/>
          </a:prstGeom>
          <a:solidFill>
            <a:srgbClr val="FFFFFF"/>
          </a:solidFill>
          <a:ln w="12700">
            <a:solidFill>
              <a:srgbClr val="E3DBD2"/>
            </a:solidFill>
            <a:prstDash val="solid"/>
          </a:ln>
        </p:spPr>
      </p:sp>
      <p:sp>
        <p:nvSpPr>
          <p:cNvPr id="7" name="card-edge-1"/>
          <p:cNvSpPr/>
          <p:nvPr/>
        </p:nvSpPr>
        <p:spPr>
          <a:xfrm>
            <a:off x="621792" y="2651760"/>
            <a:ext cx="50292" cy="2651760"/>
          </a:xfrm>
          <a:prstGeom prst="rect">
            <a:avLst/>
          </a:prstGeom>
          <a:solidFill>
            <a:srgbClr val="F47920"/>
          </a:solidFill>
          <a:ln/>
        </p:spPr>
      </p:sp>
      <p:sp>
        <p:nvSpPr>
          <p:cNvPr id="8" name="Text 6"/>
          <p:cNvSpPr txBox="1"/>
          <p:nvPr/>
        </p:nvSpPr>
        <p:spPr>
          <a:xfrm>
            <a:off x="877824" y="283464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IN A HOSPITAL</a:t>
            </a:r>
            <a:endParaRPr lang="en-US" sz="1400" dirty="0"/>
          </a:p>
        </p:txBody>
      </p:sp>
      <p:sp>
        <p:nvSpPr>
          <p:cNvPr id="9" name="Text 7"/>
          <p:cNvSpPr txBox="1"/>
          <p:nvPr/>
        </p:nvSpPr>
        <p:spPr>
          <a:xfrm>
            <a:off x="877824" y="3401568"/>
            <a:ext cx="3044952" cy="169164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Record what the physician would have ordered before the recommendation is shown. Put a floor under time per decision. Watch how often clinician and system agree, and from which direction.</a:t>
            </a:r>
            <a:endParaRPr lang="en-US" sz="1250" dirty="0"/>
          </a:p>
        </p:txBody>
      </p:sp>
      <p:sp>
        <p:nvSpPr>
          <p:cNvPr id="10" name="card-2"/>
          <p:cNvSpPr/>
          <p:nvPr/>
        </p:nvSpPr>
        <p:spPr>
          <a:xfrm>
            <a:off x="4343400" y="2651760"/>
            <a:ext cx="3502152" cy="2651760"/>
          </a:xfrm>
          <a:prstGeom prst="rect">
            <a:avLst/>
          </a:prstGeom>
          <a:solidFill>
            <a:srgbClr val="FFFFFF"/>
          </a:solidFill>
          <a:ln w="12700">
            <a:solidFill>
              <a:srgbClr val="E3DBD2"/>
            </a:solidFill>
            <a:prstDash val="solid"/>
          </a:ln>
        </p:spPr>
      </p:sp>
      <p:sp>
        <p:nvSpPr>
          <p:cNvPr id="11" name="card-edge-2"/>
          <p:cNvSpPr/>
          <p:nvPr/>
        </p:nvSpPr>
        <p:spPr>
          <a:xfrm>
            <a:off x="4343400" y="2651760"/>
            <a:ext cx="50292" cy="2651760"/>
          </a:xfrm>
          <a:prstGeom prst="rect">
            <a:avLst/>
          </a:prstGeom>
          <a:solidFill>
            <a:srgbClr val="F47920"/>
          </a:solidFill>
          <a:ln/>
        </p:spPr>
      </p:sp>
      <p:sp>
        <p:nvSpPr>
          <p:cNvPr id="12" name="Text 10"/>
          <p:cNvSpPr txBox="1"/>
          <p:nvPr/>
        </p:nvSpPr>
        <p:spPr>
          <a:xfrm>
            <a:off x="4599432" y="283464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IN LENDING</a:t>
            </a:r>
            <a:endParaRPr lang="en-US" sz="1400" dirty="0"/>
          </a:p>
        </p:txBody>
      </p:sp>
      <p:sp>
        <p:nvSpPr>
          <p:cNvPr id="13" name="Text 11"/>
          <p:cNvSpPr txBox="1"/>
          <p:nvPr/>
        </p:nvSpPr>
        <p:spPr>
          <a:xfrm>
            <a:off x="4599432" y="3401568"/>
            <a:ext cx="3044952" cy="169164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Require the officer to name one factor the model did not weight. Cap files decided per day. Track how divergence between officer and model is distributed across a team.</a:t>
            </a:r>
            <a:endParaRPr lang="en-US" sz="1250" dirty="0"/>
          </a:p>
        </p:txBody>
      </p:sp>
      <p:sp>
        <p:nvSpPr>
          <p:cNvPr id="14" name="card-3"/>
          <p:cNvSpPr/>
          <p:nvPr/>
        </p:nvSpPr>
        <p:spPr>
          <a:xfrm>
            <a:off x="8065008" y="2651760"/>
            <a:ext cx="3502152" cy="2651760"/>
          </a:xfrm>
          <a:prstGeom prst="rect">
            <a:avLst/>
          </a:prstGeom>
          <a:solidFill>
            <a:srgbClr val="FFFFFF"/>
          </a:solidFill>
          <a:ln w="12700">
            <a:solidFill>
              <a:srgbClr val="E3DBD2"/>
            </a:solidFill>
            <a:prstDash val="solid"/>
          </a:ln>
        </p:spPr>
      </p:sp>
      <p:sp>
        <p:nvSpPr>
          <p:cNvPr id="15" name="card-edge-3"/>
          <p:cNvSpPr/>
          <p:nvPr/>
        </p:nvSpPr>
        <p:spPr>
          <a:xfrm>
            <a:off x="8065008" y="2651760"/>
            <a:ext cx="50292" cy="2651760"/>
          </a:xfrm>
          <a:prstGeom prst="rect">
            <a:avLst/>
          </a:prstGeom>
          <a:solidFill>
            <a:srgbClr val="F47920"/>
          </a:solidFill>
          <a:ln/>
        </p:spPr>
      </p:sp>
      <p:sp>
        <p:nvSpPr>
          <p:cNvPr id="16" name="Text 14"/>
          <p:cNvSpPr txBox="1"/>
          <p:nvPr/>
        </p:nvSpPr>
        <p:spPr>
          <a:xfrm>
            <a:off x="8321040" y="283464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IN PEER REVIEW</a:t>
            </a:r>
            <a:endParaRPr lang="en-US" sz="1400" dirty="0"/>
          </a:p>
        </p:txBody>
      </p:sp>
      <p:sp>
        <p:nvSpPr>
          <p:cNvPr id="17" name="Text 15"/>
          <p:cNvSpPr txBox="1"/>
          <p:nvPr/>
        </p:nvSpPr>
        <p:spPr>
          <a:xfrm>
            <a:off x="8321040" y="3401568"/>
            <a:ext cx="3044952" cy="169164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Keep junior reviewers on unassisted manuscripts alongside a mentor. Require one issue the draft missed. Cap reviews per year, with a floor on time per review.</a:t>
            </a:r>
            <a:endParaRPr lang="en-US" sz="1250" dirty="0"/>
          </a:p>
        </p:txBody>
      </p:sp>
      <p:sp>
        <p:nvSpPr>
          <p:cNvPr id="18" name="Text 16"/>
          <p:cNvSpPr txBox="1"/>
          <p:nvPr/>
        </p:nvSpPr>
        <p:spPr>
          <a:xfrm>
            <a:off x="621792" y="548640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None of these inspects the output. All of them change what finishing the work requires.</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THREE   ·   WHAT IT WOULD HAVE TO DO INSTEAD</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Four things, and not four more audits</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13</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Those three look like three different interventions. They are the same four things each time.</a:t>
            </a:r>
            <a:endParaRPr lang="en-US" sz="1500" dirty="0"/>
          </a:p>
        </p:txBody>
      </p:sp>
      <p:sp>
        <p:nvSpPr>
          <p:cNvPr id="6" name="figure-card-3"/>
          <p:cNvSpPr/>
          <p:nvPr/>
        </p:nvSpPr>
        <p:spPr>
          <a:xfrm>
            <a:off x="621792" y="2487168"/>
            <a:ext cx="10945368" cy="3584448"/>
          </a:xfrm>
          <a:prstGeom prst="rect">
            <a:avLst/>
          </a:prstGeom>
          <a:solidFill>
            <a:srgbClr val="FFFFFF"/>
          </a:solidFill>
          <a:ln w="12700">
            <a:solidFill>
              <a:srgbClr val="E3DBD2"/>
            </a:solidFill>
            <a:prstDash val="solid"/>
          </a:ln>
        </p:spPr>
      </p:sp>
      <p:pic>
        <p:nvPicPr>
          <p:cNvPr id="7" name="figure-3" descr="/tmp/claude-0/-home-claude/840a28d2-2874-58f2-bea9-3fe61a55262a/scratchpad/govdeck/fig3.png">    </p:cNvPr>
          <p:cNvPicPr>
            <a:picLocks noChangeAspect="1"/>
          </p:cNvPicPr>
          <p:nvPr/>
        </p:nvPicPr>
        <p:blipFill>
          <a:blip r:embed="rId1"/>
          <a:stretch>
            <a:fillRect/>
          </a:stretch>
        </p:blipFill>
        <p:spPr>
          <a:xfrm>
            <a:off x="2702601" y="2724912"/>
            <a:ext cx="6783751" cy="310896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THREE   ·   WHAT IT WOULD HAVE TO DO INSTEAD</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It bolts onto law that already exists</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14</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Not a new regulator. Each of the four attaches to doctrine that already exists.</a:t>
            </a:r>
            <a:endParaRPr lang="en-US" sz="1500" dirty="0"/>
          </a:p>
        </p:txBody>
      </p:sp>
      <p:sp>
        <p:nvSpPr>
          <p:cNvPr id="6" name="figure-card-4"/>
          <p:cNvSpPr/>
          <p:nvPr/>
        </p:nvSpPr>
        <p:spPr>
          <a:xfrm>
            <a:off x="621792" y="2487168"/>
            <a:ext cx="10945368" cy="3584448"/>
          </a:xfrm>
          <a:prstGeom prst="rect">
            <a:avLst/>
          </a:prstGeom>
          <a:solidFill>
            <a:srgbClr val="FFFFFF"/>
          </a:solidFill>
          <a:ln w="12700">
            <a:solidFill>
              <a:srgbClr val="E3DBD2"/>
            </a:solidFill>
            <a:prstDash val="solid"/>
          </a:ln>
        </p:spPr>
      </p:sp>
      <p:pic>
        <p:nvPicPr>
          <p:cNvPr id="7" name="figure-4" descr="/tmp/claude-0/-home-claude/840a28d2-2874-58f2-bea9-3fe61a55262a/scratchpad/govdeck/fig4.png">    </p:cNvPr>
          <p:cNvPicPr>
            <a:picLocks noChangeAspect="1"/>
          </p:cNvPicPr>
          <p:nvPr/>
        </p:nvPicPr>
        <p:blipFill>
          <a:blip r:embed="rId1"/>
          <a:stretch>
            <a:fillRect/>
          </a:stretch>
        </p:blipFill>
        <p:spPr>
          <a:xfrm>
            <a:off x="1919143" y="2724912"/>
            <a:ext cx="8350667" cy="31089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THREE   ·   WHAT IT WOULD HAVE TO DO INSTEAD</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How it would be gamed</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15</a:t>
            </a:r>
            <a:endParaRPr lang="en-US" sz="1000" dirty="0"/>
          </a:p>
        </p:txBody>
      </p:sp>
      <p:sp>
        <p:nvSpPr>
          <p:cNvPr id="5" name="Text 3"/>
          <p:cNvSpPr txBox="1"/>
          <p:nvPr/>
        </p:nvSpPr>
        <p:spPr>
          <a:xfrm>
            <a:off x="621792" y="1783080"/>
            <a:ext cx="10945368" cy="64008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Any requirement becomes a target. The paper names the three failures in advance rather than waiting to be told about them.</a:t>
            </a:r>
            <a:endParaRPr lang="en-US" sz="1500" dirty="0"/>
          </a:p>
        </p:txBody>
      </p:sp>
      <p:sp>
        <p:nvSpPr>
          <p:cNvPr id="6" name="card-1"/>
          <p:cNvSpPr/>
          <p:nvPr/>
        </p:nvSpPr>
        <p:spPr>
          <a:xfrm>
            <a:off x="621792" y="2606040"/>
            <a:ext cx="3502152" cy="2377440"/>
          </a:xfrm>
          <a:prstGeom prst="rect">
            <a:avLst/>
          </a:prstGeom>
          <a:solidFill>
            <a:srgbClr val="FFFFFF"/>
          </a:solidFill>
          <a:ln w="12700">
            <a:solidFill>
              <a:srgbClr val="E3DBD2"/>
            </a:solidFill>
            <a:prstDash val="solid"/>
          </a:ln>
        </p:spPr>
      </p:sp>
      <p:sp>
        <p:nvSpPr>
          <p:cNvPr id="7" name="card-edge-1"/>
          <p:cNvSpPr/>
          <p:nvPr/>
        </p:nvSpPr>
        <p:spPr>
          <a:xfrm>
            <a:off x="621792" y="2606040"/>
            <a:ext cx="50292" cy="2377440"/>
          </a:xfrm>
          <a:prstGeom prst="rect">
            <a:avLst/>
          </a:prstGeom>
          <a:solidFill>
            <a:srgbClr val="F47920"/>
          </a:solidFill>
          <a:ln/>
        </p:spPr>
      </p:sp>
      <p:sp>
        <p:nvSpPr>
          <p:cNvPr id="8" name="Text 6"/>
          <p:cNvSpPr txBox="1"/>
          <p:nvPr/>
        </p:nvSpPr>
        <p:spPr>
          <a:xfrm>
            <a:off x="877824" y="278892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DOCUMENTING INSTEAD OF THINKING</a:t>
            </a:r>
            <a:endParaRPr lang="en-US" sz="1400" dirty="0"/>
          </a:p>
        </p:txBody>
      </p:sp>
      <p:sp>
        <p:nvSpPr>
          <p:cNvPr id="9" name="Text 7"/>
          <p:cNvSpPr txBox="1"/>
          <p:nvPr/>
        </p:nvSpPr>
        <p:spPr>
          <a:xfrm>
            <a:off x="877824" y="3355848"/>
            <a:ext cx="3044952" cy="14173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Producing a record that proves you engaged, which takes the time you would have spent engaging.</a:t>
            </a:r>
            <a:endParaRPr lang="en-US" sz="1250" dirty="0"/>
          </a:p>
        </p:txBody>
      </p:sp>
      <p:sp>
        <p:nvSpPr>
          <p:cNvPr id="10" name="card-2"/>
          <p:cNvSpPr/>
          <p:nvPr/>
        </p:nvSpPr>
        <p:spPr>
          <a:xfrm>
            <a:off x="4343400" y="2606040"/>
            <a:ext cx="3502152" cy="2377440"/>
          </a:xfrm>
          <a:prstGeom prst="rect">
            <a:avLst/>
          </a:prstGeom>
          <a:solidFill>
            <a:srgbClr val="FFFFFF"/>
          </a:solidFill>
          <a:ln w="12700">
            <a:solidFill>
              <a:srgbClr val="E3DBD2"/>
            </a:solidFill>
            <a:prstDash val="solid"/>
          </a:ln>
        </p:spPr>
      </p:sp>
      <p:sp>
        <p:nvSpPr>
          <p:cNvPr id="11" name="card-edge-2"/>
          <p:cNvSpPr/>
          <p:nvPr/>
        </p:nvSpPr>
        <p:spPr>
          <a:xfrm>
            <a:off x="4343400" y="2606040"/>
            <a:ext cx="50292" cy="2377440"/>
          </a:xfrm>
          <a:prstGeom prst="rect">
            <a:avLst/>
          </a:prstGeom>
          <a:solidFill>
            <a:srgbClr val="F47920"/>
          </a:solidFill>
          <a:ln/>
        </p:spPr>
      </p:sp>
      <p:sp>
        <p:nvSpPr>
          <p:cNvPr id="12" name="Text 10"/>
          <p:cNvSpPr txBox="1"/>
          <p:nvPr/>
        </p:nvSpPr>
        <p:spPr>
          <a:xfrm>
            <a:off x="4599432" y="278892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PLAYING THE MEASURE</a:t>
            </a:r>
            <a:endParaRPr lang="en-US" sz="1400" dirty="0"/>
          </a:p>
        </p:txBody>
      </p:sp>
      <p:sp>
        <p:nvSpPr>
          <p:cNvPr id="13" name="Text 11"/>
          <p:cNvSpPr txBox="1"/>
          <p:nvPr/>
        </p:nvSpPr>
        <p:spPr>
          <a:xfrm>
            <a:off x="4599432" y="3355848"/>
            <a:ext cx="3044952" cy="14173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If divergence from the model is counted, diverge decoratively. The measure improves and nothing else does.</a:t>
            </a:r>
            <a:endParaRPr lang="en-US" sz="1250" dirty="0"/>
          </a:p>
        </p:txBody>
      </p:sp>
      <p:sp>
        <p:nvSpPr>
          <p:cNvPr id="14" name="card-3"/>
          <p:cNvSpPr/>
          <p:nvPr/>
        </p:nvSpPr>
        <p:spPr>
          <a:xfrm>
            <a:off x="8065008" y="2606040"/>
            <a:ext cx="3502152" cy="2377440"/>
          </a:xfrm>
          <a:prstGeom prst="rect">
            <a:avLst/>
          </a:prstGeom>
          <a:solidFill>
            <a:srgbClr val="FFFFFF"/>
          </a:solidFill>
          <a:ln w="12700">
            <a:solidFill>
              <a:srgbClr val="E3DBD2"/>
            </a:solidFill>
            <a:prstDash val="solid"/>
          </a:ln>
        </p:spPr>
      </p:sp>
      <p:sp>
        <p:nvSpPr>
          <p:cNvPr id="15" name="card-edge-3"/>
          <p:cNvSpPr/>
          <p:nvPr/>
        </p:nvSpPr>
        <p:spPr>
          <a:xfrm>
            <a:off x="8065008" y="2606040"/>
            <a:ext cx="50292" cy="2377440"/>
          </a:xfrm>
          <a:prstGeom prst="rect">
            <a:avLst/>
          </a:prstGeom>
          <a:solidFill>
            <a:srgbClr val="F47920"/>
          </a:solidFill>
          <a:ln/>
        </p:spPr>
      </p:sp>
      <p:sp>
        <p:nvSpPr>
          <p:cNvPr id="16" name="Text 14"/>
          <p:cNvSpPr txBox="1"/>
          <p:nvPr/>
        </p:nvSpPr>
        <p:spPr>
          <a:xfrm>
            <a:off x="8321040" y="278892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CEREMONY</a:t>
            </a:r>
            <a:endParaRPr lang="en-US" sz="1400" dirty="0"/>
          </a:p>
        </p:txBody>
      </p:sp>
      <p:sp>
        <p:nvSpPr>
          <p:cNvPr id="17" name="Text 15"/>
          <p:cNvSpPr txBox="1"/>
          <p:nvPr/>
        </p:nvSpPr>
        <p:spPr>
          <a:xfrm>
            <a:off x="8321040" y="3355848"/>
            <a:ext cx="3044952" cy="14173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The form is completed, everybody knows it means nothing, and it survives because removing it would look like lowering standards.</a:t>
            </a:r>
            <a:endParaRPr lang="en-US" sz="1250" dirty="0"/>
          </a:p>
        </p:txBody>
      </p:sp>
      <p:sp>
        <p:nvSpPr>
          <p:cNvPr id="18" name="Text 16"/>
          <p:cNvSpPr txBox="1"/>
          <p:nvPr/>
        </p:nvSpPr>
        <p:spPr>
          <a:xfrm>
            <a:off x="621792" y="5257800"/>
            <a:ext cx="10945368" cy="64008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Gaming any of these still leaves the debt exactly where it was. That is the one consolation, and it is a thin one.</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THREE   ·   WHAT IT WOULD HAVE TO DO INSTEAD</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The problem with no answer</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16</a:t>
            </a:r>
            <a:endParaRPr lang="en-US" sz="1000" dirty="0"/>
          </a:p>
        </p:txBody>
      </p:sp>
      <p:sp>
        <p:nvSpPr>
          <p:cNvPr id="5" name="Text 3"/>
          <p:cNvSpPr txBox="1"/>
          <p:nvPr/>
        </p:nvSpPr>
        <p:spPr>
          <a:xfrm>
            <a:off x="621792" y="1783080"/>
            <a:ext cx="10945368" cy="91440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Everything in part three rests on somebody senior doing the cultivating: setting the standard, showing a junior what interrogation looks like, naming the number that smells wrong.</a:t>
            </a:r>
            <a:endParaRPr lang="en-US" sz="1500" dirty="0"/>
          </a:p>
        </p:txBody>
      </p:sp>
      <p:sp>
        <p:nvSpPr>
          <p:cNvPr id="6" name="accent-edge"/>
          <p:cNvSpPr/>
          <p:nvPr/>
        </p:nvSpPr>
        <p:spPr>
          <a:xfrm>
            <a:off x="621792" y="2880360"/>
            <a:ext cx="64008" cy="1371600"/>
          </a:xfrm>
          <a:prstGeom prst="rect">
            <a:avLst/>
          </a:prstGeom>
          <a:solidFill>
            <a:srgbClr val="F47920"/>
          </a:solidFill>
          <a:ln/>
        </p:spPr>
      </p:sp>
      <p:sp>
        <p:nvSpPr>
          <p:cNvPr id="7" name="Text 5"/>
          <p:cNvSpPr txBox="1"/>
          <p:nvPr/>
        </p:nvSpPr>
        <p:spPr>
          <a:xfrm>
            <a:off x="1033272" y="2880360"/>
            <a:ext cx="10058400" cy="1371600"/>
          </a:xfrm>
          <a:prstGeom prst="rect">
            <a:avLst/>
          </a:prstGeom>
          <a:noFill/>
          <a:ln/>
        </p:spPr>
        <p:txBody>
          <a:bodyPr wrap="square" lIns="0" tIns="0" rIns="0" bIns="0" rtlCol="0" anchor="ctr"/>
          <a:lstStyle/>
          <a:p>
            <a:pPr indent="0" marL="0">
              <a:lnSpc>
                <a:spcPct val="125000"/>
              </a:lnSpc>
              <a:buNone/>
            </a:pPr>
            <a:r>
              <a:rPr lang="en-US" sz="2300" dirty="0">
                <a:solidFill>
                  <a:srgbClr val="FFFFFF"/>
                </a:solidFill>
                <a:latin typeface="Georgia" pitchFamily="34" charset="0"/>
                <a:ea typeface="Georgia" pitchFamily="34" charset="-122"/>
                <a:cs typeface="Georgia" pitchFamily="34" charset="-120"/>
              </a:rPr>
              <a:t>The people best placed to do that are the people who have worked alongside these tools the longest, which means they are carrying more of the debt than anyone they would be teaching.</a:t>
            </a:r>
            <a:endParaRPr lang="en-US" sz="2300" dirty="0"/>
          </a:p>
        </p:txBody>
      </p:sp>
      <p:sp>
        <p:nvSpPr>
          <p:cNvPr id="8" name="Text 6"/>
          <p:cNvSpPr txBox="1"/>
          <p:nvPr/>
        </p:nvSpPr>
        <p:spPr>
          <a:xfrm>
            <a:off x="621792" y="4572000"/>
            <a:ext cx="10945368" cy="118872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The paper concedes this and does not solve it. It is the hardest problem in the framework and it is the author’s own: he has been working this way for years and has no way to audit what it has cost him that does not rely on the very judgement in question.</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FOUR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What this does not claim</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17</a:t>
            </a:r>
            <a:endParaRPr lang="en-US" sz="1000" dirty="0"/>
          </a:p>
        </p:txBody>
      </p:sp>
      <p:sp>
        <p:nvSpPr>
          <p:cNvPr id="5" name="Text 3"/>
          <p:cNvSpPr txBox="1"/>
          <p:nvPr/>
        </p:nvSpPr>
        <p:spPr>
          <a:xfrm>
            <a:off x="621792" y="1783080"/>
            <a:ext cx="10945368" cy="41148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Short versions tend to overstate. Here is what this one is not saying.</a:t>
            </a:r>
            <a:endParaRPr lang="en-US" sz="1500" dirty="0"/>
          </a:p>
        </p:txBody>
      </p:sp>
      <p:sp>
        <p:nvSpPr>
          <p:cNvPr id="6" name="Text 4"/>
          <p:cNvSpPr txBox="1"/>
          <p:nvPr/>
        </p:nvSpPr>
        <p:spPr>
          <a:xfrm>
            <a:off x="621792" y="2331720"/>
            <a:ext cx="329184" cy="292608"/>
          </a:xfrm>
          <a:prstGeom prst="rect">
            <a:avLst/>
          </a:prstGeom>
          <a:noFill/>
          <a:ln/>
        </p:spPr>
        <p:txBody>
          <a:bodyPr wrap="square" lIns="0" tIns="0" rIns="0" bIns="0" rtlCol="0" anchor="ctr"/>
          <a:lstStyle/>
          <a:p>
            <a:pPr indent="0" marL="0">
              <a:buNone/>
            </a:pPr>
            <a:r>
              <a:rPr lang="en-US" sz="1400" b="1" dirty="0">
                <a:solidFill>
                  <a:srgbClr val="C0490A"/>
                </a:solidFill>
                <a:latin typeface="Trebuchet MS" pitchFamily="34" charset="0"/>
                <a:ea typeface="Trebuchet MS" pitchFamily="34" charset="-122"/>
                <a:cs typeface="Trebuchet MS" pitchFamily="34" charset="-120"/>
              </a:rPr>
              <a:t>✕</a:t>
            </a:r>
            <a:endParaRPr lang="en-US" sz="1400" dirty="0"/>
          </a:p>
        </p:txBody>
      </p:sp>
      <p:sp>
        <p:nvSpPr>
          <p:cNvPr id="7" name="Text 5"/>
          <p:cNvSpPr txBox="1"/>
          <p:nvPr/>
        </p:nvSpPr>
        <p:spPr>
          <a:xfrm>
            <a:off x="1005840" y="2331720"/>
            <a:ext cx="10561320" cy="292608"/>
          </a:xfrm>
          <a:prstGeom prst="rect">
            <a:avLst/>
          </a:prstGeom>
          <a:noFill/>
          <a:ln/>
        </p:spPr>
        <p:txBody>
          <a:bodyPr wrap="square" lIns="0" tIns="0" rIns="0" bIns="0" rtlCol="0" anchor="ctr"/>
          <a:lstStyle/>
          <a:p>
            <a:pPr indent="0" marL="0">
              <a:buNone/>
            </a:pPr>
            <a:r>
              <a:rPr lang="en-US" sz="1450" b="1" strike="sngStrike" dirty="0">
                <a:solidFill>
                  <a:srgbClr val="5B6A7D"/>
                </a:solidFill>
                <a:latin typeface="Georgia" pitchFamily="34" charset="0"/>
                <a:ea typeface="Georgia" pitchFamily="34" charset="-122"/>
                <a:cs typeface="Georgia" pitchFamily="34" charset="-120"/>
              </a:rPr>
              <a:t>Here is the legislation.</a:t>
            </a:r>
            <a:endParaRPr lang="en-US" sz="1450" dirty="0"/>
          </a:p>
        </p:txBody>
      </p:sp>
      <p:sp>
        <p:nvSpPr>
          <p:cNvPr id="8" name="Text 6"/>
          <p:cNvSpPr txBox="1"/>
          <p:nvPr/>
        </p:nvSpPr>
        <p:spPr>
          <a:xfrm>
            <a:off x="1005840" y="2578608"/>
            <a:ext cx="10561320" cy="384048"/>
          </a:xfrm>
          <a:prstGeom prst="rect">
            <a:avLst/>
          </a:prstGeom>
          <a:noFill/>
          <a:ln/>
        </p:spPr>
        <p:txBody>
          <a:bodyPr wrap="square" lIns="0" tIns="0" rIns="0" bIns="0" rtlCol="0" anchor="ctr"/>
          <a:lstStyle/>
          <a:p>
            <a:pPr indent="0" marL="0">
              <a:lnSpc>
                <a:spcPct val="120000"/>
              </a:lnSpc>
              <a:buNone/>
            </a:pPr>
            <a:r>
              <a:rPr lang="en-US" sz="1250" dirty="0">
                <a:solidFill>
                  <a:srgbClr val="1B2838"/>
                </a:solidFill>
                <a:latin typeface="Trebuchet MS" pitchFamily="34" charset="0"/>
                <a:ea typeface="Trebuchet MS" pitchFamily="34" charset="-122"/>
                <a:cs typeface="Trebuchet MS" pitchFamily="34" charset="-120"/>
              </a:rPr>
              <a:t>There isn’t any. No law, no regulator, no institutional structure is proposed.</a:t>
            </a:r>
            <a:endParaRPr lang="en-US" sz="1250" dirty="0"/>
          </a:p>
        </p:txBody>
      </p:sp>
      <p:sp>
        <p:nvSpPr>
          <p:cNvPr id="9" name="Text 7"/>
          <p:cNvSpPr txBox="1"/>
          <p:nvPr/>
        </p:nvSpPr>
        <p:spPr>
          <a:xfrm>
            <a:off x="621792" y="3200400"/>
            <a:ext cx="329184" cy="292608"/>
          </a:xfrm>
          <a:prstGeom prst="rect">
            <a:avLst/>
          </a:prstGeom>
          <a:noFill/>
          <a:ln/>
        </p:spPr>
        <p:txBody>
          <a:bodyPr wrap="square" lIns="0" tIns="0" rIns="0" bIns="0" rtlCol="0" anchor="ctr"/>
          <a:lstStyle/>
          <a:p>
            <a:pPr indent="0" marL="0">
              <a:buNone/>
            </a:pPr>
            <a:r>
              <a:rPr lang="en-US" sz="1400" b="1" dirty="0">
                <a:solidFill>
                  <a:srgbClr val="C0490A"/>
                </a:solidFill>
                <a:latin typeface="Trebuchet MS" pitchFamily="34" charset="0"/>
                <a:ea typeface="Trebuchet MS" pitchFamily="34" charset="-122"/>
                <a:cs typeface="Trebuchet MS" pitchFamily="34" charset="-120"/>
              </a:rPr>
              <a:t>✕</a:t>
            </a:r>
            <a:endParaRPr lang="en-US" sz="1400" dirty="0"/>
          </a:p>
        </p:txBody>
      </p:sp>
      <p:sp>
        <p:nvSpPr>
          <p:cNvPr id="10" name="Text 8"/>
          <p:cNvSpPr txBox="1"/>
          <p:nvPr/>
        </p:nvSpPr>
        <p:spPr>
          <a:xfrm>
            <a:off x="1005840" y="3200400"/>
            <a:ext cx="10561320" cy="292608"/>
          </a:xfrm>
          <a:prstGeom prst="rect">
            <a:avLst/>
          </a:prstGeom>
          <a:noFill/>
          <a:ln/>
        </p:spPr>
        <p:txBody>
          <a:bodyPr wrap="square" lIns="0" tIns="0" rIns="0" bIns="0" rtlCol="0" anchor="ctr"/>
          <a:lstStyle/>
          <a:p>
            <a:pPr indent="0" marL="0">
              <a:buNone/>
            </a:pPr>
            <a:r>
              <a:rPr lang="en-US" sz="1450" b="1" strike="sngStrike" dirty="0">
                <a:solidFill>
                  <a:srgbClr val="5B6A7D"/>
                </a:solidFill>
                <a:latin typeface="Georgia" pitchFamily="34" charset="0"/>
                <a:ea typeface="Georgia" pitchFamily="34" charset="-122"/>
                <a:cs typeface="Georgia" pitchFamily="34" charset="-120"/>
              </a:rPr>
              <a:t>Don’t use AI for serious decisions.</a:t>
            </a:r>
            <a:endParaRPr lang="en-US" sz="1450" dirty="0"/>
          </a:p>
        </p:txBody>
      </p:sp>
      <p:sp>
        <p:nvSpPr>
          <p:cNvPr id="11" name="Text 9"/>
          <p:cNvSpPr txBox="1"/>
          <p:nvPr/>
        </p:nvSpPr>
        <p:spPr>
          <a:xfrm>
            <a:off x="1005840" y="3447288"/>
            <a:ext cx="10561320" cy="384048"/>
          </a:xfrm>
          <a:prstGeom prst="rect">
            <a:avLst/>
          </a:prstGeom>
          <a:noFill/>
          <a:ln/>
        </p:spPr>
        <p:txBody>
          <a:bodyPr wrap="square" lIns="0" tIns="0" rIns="0" bIns="0" rtlCol="0" anchor="ctr"/>
          <a:lstStyle/>
          <a:p>
            <a:pPr indent="0" marL="0">
              <a:lnSpc>
                <a:spcPct val="120000"/>
              </a:lnSpc>
              <a:buNone/>
            </a:pPr>
            <a:r>
              <a:rPr lang="en-US" sz="1250" dirty="0">
                <a:solidFill>
                  <a:srgbClr val="1B2838"/>
                </a:solidFill>
                <a:latin typeface="Trebuchet MS" pitchFamily="34" charset="0"/>
                <a:ea typeface="Trebuchet MS" pitchFamily="34" charset="-122"/>
                <a:cs typeface="Trebuchet MS" pitchFamily="34" charset="-120"/>
              </a:rPr>
              <a:t>Not the argument. It is about the difference between two ways of using it, one of which is fine.</a:t>
            </a:r>
            <a:endParaRPr lang="en-US" sz="1250" dirty="0"/>
          </a:p>
        </p:txBody>
      </p:sp>
      <p:sp>
        <p:nvSpPr>
          <p:cNvPr id="12" name="Text 10"/>
          <p:cNvSpPr txBox="1"/>
          <p:nvPr/>
        </p:nvSpPr>
        <p:spPr>
          <a:xfrm>
            <a:off x="621792" y="4069080"/>
            <a:ext cx="329184" cy="292608"/>
          </a:xfrm>
          <a:prstGeom prst="rect">
            <a:avLst/>
          </a:prstGeom>
          <a:noFill/>
          <a:ln/>
        </p:spPr>
        <p:txBody>
          <a:bodyPr wrap="square" lIns="0" tIns="0" rIns="0" bIns="0" rtlCol="0" anchor="ctr"/>
          <a:lstStyle/>
          <a:p>
            <a:pPr indent="0" marL="0">
              <a:buNone/>
            </a:pPr>
            <a:r>
              <a:rPr lang="en-US" sz="1400" b="1" dirty="0">
                <a:solidFill>
                  <a:srgbClr val="C0490A"/>
                </a:solidFill>
                <a:latin typeface="Trebuchet MS" pitchFamily="34" charset="0"/>
                <a:ea typeface="Trebuchet MS" pitchFamily="34" charset="-122"/>
                <a:cs typeface="Trebuchet MS" pitchFamily="34" charset="-120"/>
              </a:rPr>
              <a:t>✕</a:t>
            </a:r>
            <a:endParaRPr lang="en-US" sz="1400" dirty="0"/>
          </a:p>
        </p:txBody>
      </p:sp>
      <p:sp>
        <p:nvSpPr>
          <p:cNvPr id="13" name="Text 11"/>
          <p:cNvSpPr txBox="1"/>
          <p:nvPr/>
        </p:nvSpPr>
        <p:spPr>
          <a:xfrm>
            <a:off x="1005840" y="4069080"/>
            <a:ext cx="10561320" cy="292608"/>
          </a:xfrm>
          <a:prstGeom prst="rect">
            <a:avLst/>
          </a:prstGeom>
          <a:noFill/>
          <a:ln/>
        </p:spPr>
        <p:txBody>
          <a:bodyPr wrap="square" lIns="0" tIns="0" rIns="0" bIns="0" rtlCol="0" anchor="ctr"/>
          <a:lstStyle/>
          <a:p>
            <a:pPr indent="0" marL="0">
              <a:buNone/>
            </a:pPr>
            <a:r>
              <a:rPr lang="en-US" sz="1450" b="1" strike="sngStrike" dirty="0">
                <a:solidFill>
                  <a:srgbClr val="5B6A7D"/>
                </a:solidFill>
                <a:latin typeface="Georgia" pitchFamily="34" charset="0"/>
                <a:ea typeface="Georgia" pitchFamily="34" charset="-122"/>
                <a:cs typeface="Georgia" pitchFamily="34" charset="-120"/>
              </a:rPr>
              <a:t>Do these four and you are safe.</a:t>
            </a:r>
            <a:endParaRPr lang="en-US" sz="1450" dirty="0"/>
          </a:p>
        </p:txBody>
      </p:sp>
      <p:sp>
        <p:nvSpPr>
          <p:cNvPr id="14" name="Text 12"/>
          <p:cNvSpPr txBox="1"/>
          <p:nvPr/>
        </p:nvSpPr>
        <p:spPr>
          <a:xfrm>
            <a:off x="1005840" y="4315968"/>
            <a:ext cx="10561320" cy="384048"/>
          </a:xfrm>
          <a:prstGeom prst="rect">
            <a:avLst/>
          </a:prstGeom>
          <a:noFill/>
          <a:ln/>
        </p:spPr>
        <p:txBody>
          <a:bodyPr wrap="square" lIns="0" tIns="0" rIns="0" bIns="0" rtlCol="0" anchor="ctr"/>
          <a:lstStyle/>
          <a:p>
            <a:pPr indent="0" marL="0">
              <a:lnSpc>
                <a:spcPct val="120000"/>
              </a:lnSpc>
              <a:buNone/>
            </a:pPr>
            <a:r>
              <a:rPr lang="en-US" sz="1250" dirty="0">
                <a:solidFill>
                  <a:srgbClr val="1B2838"/>
                </a:solidFill>
                <a:latin typeface="Trebuchet MS" pitchFamily="34" charset="0"/>
                <a:ea typeface="Trebuchet MS" pitchFamily="34" charset="-122"/>
                <a:cs typeface="Trebuchet MS" pitchFamily="34" charset="-120"/>
              </a:rPr>
              <a:t>Necessary, not sufficient. None of them can supply professional culture or institutional will.</a:t>
            </a:r>
            <a:endParaRPr lang="en-US" sz="1250" dirty="0"/>
          </a:p>
        </p:txBody>
      </p:sp>
      <p:sp>
        <p:nvSpPr>
          <p:cNvPr id="15" name="Text 13"/>
          <p:cNvSpPr txBox="1"/>
          <p:nvPr/>
        </p:nvSpPr>
        <p:spPr>
          <a:xfrm>
            <a:off x="621792" y="4937760"/>
            <a:ext cx="329184" cy="292608"/>
          </a:xfrm>
          <a:prstGeom prst="rect">
            <a:avLst/>
          </a:prstGeom>
          <a:noFill/>
          <a:ln/>
        </p:spPr>
        <p:txBody>
          <a:bodyPr wrap="square" lIns="0" tIns="0" rIns="0" bIns="0" rtlCol="0" anchor="ctr"/>
          <a:lstStyle/>
          <a:p>
            <a:pPr indent="0" marL="0">
              <a:buNone/>
            </a:pPr>
            <a:r>
              <a:rPr lang="en-US" sz="1400" b="1" dirty="0">
                <a:solidFill>
                  <a:srgbClr val="C0490A"/>
                </a:solidFill>
                <a:latin typeface="Trebuchet MS" pitchFamily="34" charset="0"/>
                <a:ea typeface="Trebuchet MS" pitchFamily="34" charset="-122"/>
                <a:cs typeface="Trebuchet MS" pitchFamily="34" charset="-120"/>
              </a:rPr>
              <a:t>✕</a:t>
            </a:r>
            <a:endParaRPr lang="en-US" sz="1400" dirty="0"/>
          </a:p>
        </p:txBody>
      </p:sp>
      <p:sp>
        <p:nvSpPr>
          <p:cNvPr id="16" name="Text 14"/>
          <p:cNvSpPr txBox="1"/>
          <p:nvPr/>
        </p:nvSpPr>
        <p:spPr>
          <a:xfrm>
            <a:off x="1005840" y="4937760"/>
            <a:ext cx="10561320" cy="292608"/>
          </a:xfrm>
          <a:prstGeom prst="rect">
            <a:avLst/>
          </a:prstGeom>
          <a:noFill/>
          <a:ln/>
        </p:spPr>
        <p:txBody>
          <a:bodyPr wrap="square" lIns="0" tIns="0" rIns="0" bIns="0" rtlCol="0" anchor="ctr"/>
          <a:lstStyle/>
          <a:p>
            <a:pPr indent="0" marL="0">
              <a:buNone/>
            </a:pPr>
            <a:r>
              <a:rPr lang="en-US" sz="1450" b="1" strike="sngStrike" dirty="0">
                <a:solidFill>
                  <a:srgbClr val="5B6A7D"/>
                </a:solidFill>
                <a:latin typeface="Georgia" pitchFamily="34" charset="0"/>
                <a:ea typeface="Georgia" pitchFamily="34" charset="-122"/>
                <a:cs typeface="Georgia" pitchFamily="34" charset="-120"/>
              </a:rPr>
              <a:t>Surface tells you who is at fault.</a:t>
            </a:r>
            <a:endParaRPr lang="en-US" sz="1450" dirty="0"/>
          </a:p>
        </p:txBody>
      </p:sp>
      <p:sp>
        <p:nvSpPr>
          <p:cNvPr id="17" name="Text 15"/>
          <p:cNvSpPr txBox="1"/>
          <p:nvPr/>
        </p:nvSpPr>
        <p:spPr>
          <a:xfrm>
            <a:off x="1005840" y="5184648"/>
            <a:ext cx="10561320" cy="384048"/>
          </a:xfrm>
          <a:prstGeom prst="rect">
            <a:avLst/>
          </a:prstGeom>
          <a:noFill/>
          <a:ln/>
        </p:spPr>
        <p:txBody>
          <a:bodyPr wrap="square" lIns="0" tIns="0" rIns="0" bIns="0" rtlCol="0" anchor="ctr"/>
          <a:lstStyle/>
          <a:p>
            <a:pPr indent="0" marL="0">
              <a:lnSpc>
                <a:spcPct val="120000"/>
              </a:lnSpc>
              <a:buNone/>
            </a:pPr>
            <a:r>
              <a:rPr lang="en-US" sz="1250" dirty="0">
                <a:solidFill>
                  <a:srgbClr val="1B2838"/>
                </a:solidFill>
                <a:latin typeface="Trebuchet MS" pitchFamily="34" charset="0"/>
                <a:ea typeface="Trebuchet MS" pitchFamily="34" charset="-122"/>
                <a:cs typeface="Trebuchet MS" pitchFamily="34" charset="-120"/>
              </a:rPr>
              <a:t>It flags, it does not convict. It cannot tell hollowing-out from genuine excellence with the tool.</a:t>
            </a:r>
            <a:endParaRPr lang="en-US" sz="12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FOUR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Try it on the rule you already have</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18</a:t>
            </a:r>
            <a:endParaRPr lang="en-US" sz="1000" dirty="0"/>
          </a:p>
        </p:txBody>
      </p:sp>
      <p:sp>
        <p:nvSpPr>
          <p:cNvPr id="5" name="Text 3"/>
          <p:cNvSpPr txBox="1"/>
          <p:nvPr/>
        </p:nvSpPr>
        <p:spPr>
          <a:xfrm>
            <a:off x="621792" y="1783080"/>
            <a:ext cx="10945368" cy="82296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Most organisations have now issued something close to this: disclose when you have used AI, and review the output before you rely on it. It sounds reasonable. Hold it against the three questions.</a:t>
            </a:r>
            <a:endParaRPr lang="en-US" sz="1500" dirty="0"/>
          </a:p>
        </p:txBody>
      </p:sp>
      <p:sp>
        <p:nvSpPr>
          <p:cNvPr id="6" name="card-1"/>
          <p:cNvSpPr/>
          <p:nvPr/>
        </p:nvSpPr>
        <p:spPr>
          <a:xfrm>
            <a:off x="621792" y="2880360"/>
            <a:ext cx="3502152" cy="2286000"/>
          </a:xfrm>
          <a:prstGeom prst="rect">
            <a:avLst/>
          </a:prstGeom>
          <a:solidFill>
            <a:srgbClr val="FFFFFF"/>
          </a:solidFill>
          <a:ln w="12700">
            <a:solidFill>
              <a:srgbClr val="E3DBD2"/>
            </a:solidFill>
            <a:prstDash val="solid"/>
          </a:ln>
        </p:spPr>
      </p:sp>
      <p:sp>
        <p:nvSpPr>
          <p:cNvPr id="7" name="card-edge-1"/>
          <p:cNvSpPr/>
          <p:nvPr/>
        </p:nvSpPr>
        <p:spPr>
          <a:xfrm>
            <a:off x="621792" y="2880360"/>
            <a:ext cx="50292" cy="2286000"/>
          </a:xfrm>
          <a:prstGeom prst="rect">
            <a:avLst/>
          </a:prstGeom>
          <a:solidFill>
            <a:srgbClr val="F47920"/>
          </a:solidFill>
          <a:ln/>
        </p:spPr>
      </p:sp>
      <p:sp>
        <p:nvSpPr>
          <p:cNvPr id="8" name="Text 6"/>
          <p:cNvSpPr txBox="1"/>
          <p:nvPr/>
        </p:nvSpPr>
        <p:spPr>
          <a:xfrm>
            <a:off x="877824" y="3063240"/>
            <a:ext cx="3044952" cy="548640"/>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WHAT DOES IT INSPECT?</a:t>
            </a:r>
            <a:endParaRPr lang="en-US" sz="1300" dirty="0"/>
          </a:p>
        </p:txBody>
      </p:sp>
      <p:sp>
        <p:nvSpPr>
          <p:cNvPr id="9" name="Text 7"/>
          <p:cNvSpPr txBox="1"/>
          <p:nvPr/>
        </p:nvSpPr>
        <p:spPr>
          <a:xfrm>
            <a:off x="877824" y="3630168"/>
            <a:ext cx="3044952" cy="132588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Whether you declared it, and whether you looked. Both are properties of the document. Neither is a property of your thinking.</a:t>
            </a:r>
            <a:endParaRPr lang="en-US" sz="1250" dirty="0"/>
          </a:p>
        </p:txBody>
      </p:sp>
      <p:sp>
        <p:nvSpPr>
          <p:cNvPr id="10" name="card-2"/>
          <p:cNvSpPr/>
          <p:nvPr/>
        </p:nvSpPr>
        <p:spPr>
          <a:xfrm>
            <a:off x="4343400" y="2880360"/>
            <a:ext cx="3502152" cy="2286000"/>
          </a:xfrm>
          <a:prstGeom prst="rect">
            <a:avLst/>
          </a:prstGeom>
          <a:solidFill>
            <a:srgbClr val="FFFFFF"/>
          </a:solidFill>
          <a:ln w="12700">
            <a:solidFill>
              <a:srgbClr val="E3DBD2"/>
            </a:solidFill>
            <a:prstDash val="solid"/>
          </a:ln>
        </p:spPr>
      </p:sp>
      <p:sp>
        <p:nvSpPr>
          <p:cNvPr id="11" name="card-edge-2"/>
          <p:cNvSpPr/>
          <p:nvPr/>
        </p:nvSpPr>
        <p:spPr>
          <a:xfrm>
            <a:off x="4343400" y="2880360"/>
            <a:ext cx="50292" cy="2286000"/>
          </a:xfrm>
          <a:prstGeom prst="rect">
            <a:avLst/>
          </a:prstGeom>
          <a:solidFill>
            <a:srgbClr val="F47920"/>
          </a:solidFill>
          <a:ln/>
        </p:spPr>
      </p:sp>
      <p:sp>
        <p:nvSpPr>
          <p:cNvPr id="12" name="Text 10"/>
          <p:cNvSpPr txBox="1"/>
          <p:nvPr/>
        </p:nvSpPr>
        <p:spPr>
          <a:xfrm>
            <a:off x="4599432" y="3063240"/>
            <a:ext cx="3044952" cy="548640"/>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WOULD BOTH OFFICERS PASS?</a:t>
            </a:r>
            <a:endParaRPr lang="en-US" sz="1300" dirty="0"/>
          </a:p>
        </p:txBody>
      </p:sp>
      <p:sp>
        <p:nvSpPr>
          <p:cNvPr id="13" name="Text 11"/>
          <p:cNvSpPr txBox="1"/>
          <p:nvPr/>
        </p:nvSpPr>
        <p:spPr>
          <a:xfrm>
            <a:off x="4599432" y="3630168"/>
            <a:ext cx="3044952" cy="132588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Yes. Both used the model. Both would disclose it. Both reviewed the recommendation before approving. The rule cannot separate them, and separating them was the only thing worth doing.</a:t>
            </a:r>
            <a:endParaRPr lang="en-US" sz="1250" dirty="0"/>
          </a:p>
        </p:txBody>
      </p:sp>
      <p:sp>
        <p:nvSpPr>
          <p:cNvPr id="14" name="card-3"/>
          <p:cNvSpPr/>
          <p:nvPr/>
        </p:nvSpPr>
        <p:spPr>
          <a:xfrm>
            <a:off x="8065008" y="2880360"/>
            <a:ext cx="3502152" cy="2286000"/>
          </a:xfrm>
          <a:prstGeom prst="rect">
            <a:avLst/>
          </a:prstGeom>
          <a:solidFill>
            <a:srgbClr val="FFFFFF"/>
          </a:solidFill>
          <a:ln w="12700">
            <a:solidFill>
              <a:srgbClr val="E3DBD2"/>
            </a:solidFill>
            <a:prstDash val="solid"/>
          </a:ln>
        </p:spPr>
      </p:sp>
      <p:sp>
        <p:nvSpPr>
          <p:cNvPr id="15" name="card-edge-3"/>
          <p:cNvSpPr/>
          <p:nvPr/>
        </p:nvSpPr>
        <p:spPr>
          <a:xfrm>
            <a:off x="8065008" y="2880360"/>
            <a:ext cx="50292" cy="2286000"/>
          </a:xfrm>
          <a:prstGeom prst="rect">
            <a:avLst/>
          </a:prstGeom>
          <a:solidFill>
            <a:srgbClr val="F47920"/>
          </a:solidFill>
          <a:ln/>
        </p:spPr>
      </p:sp>
      <p:sp>
        <p:nvSpPr>
          <p:cNvPr id="16" name="Text 14"/>
          <p:cNvSpPr txBox="1"/>
          <p:nvPr/>
        </p:nvSpPr>
        <p:spPr>
          <a:xfrm>
            <a:off x="8321040" y="3063240"/>
            <a:ext cx="3044952" cy="548640"/>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WHAT DOES COMPLYING COST?</a:t>
            </a:r>
            <a:endParaRPr lang="en-US" sz="1300" dirty="0"/>
          </a:p>
        </p:txBody>
      </p:sp>
      <p:sp>
        <p:nvSpPr>
          <p:cNvPr id="17" name="Text 15"/>
          <p:cNvSpPr txBox="1"/>
          <p:nvPr/>
        </p:nvSpPr>
        <p:spPr>
          <a:xfrm>
            <a:off x="8321040" y="3630168"/>
            <a:ext cx="3044952" cy="132588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A tick in a box and a few minutes reading. Nothing that requires you to have thought, which means nothing that stops you not having.</a:t>
            </a:r>
            <a:endParaRPr lang="en-US" sz="1250" dirty="0"/>
          </a:p>
        </p:txBody>
      </p:sp>
      <p:sp>
        <p:nvSpPr>
          <p:cNvPr id="18" name="Text 16"/>
          <p:cNvSpPr txBox="1"/>
          <p:nvPr/>
        </p:nvSpPr>
        <p:spPr>
          <a:xfrm>
            <a:off x="621792" y="5394960"/>
            <a:ext cx="10945368" cy="54864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That is not a bad rule. It is a rule aimed at the artifact, in a problem that lives somewhere else.</a:t>
            </a:r>
            <a:endParaRPr lang="en-US" sz="1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FOUR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Where this comes from</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19</a:t>
            </a:r>
            <a:endParaRPr lang="en-US" sz="1000" dirty="0"/>
          </a:p>
        </p:txBody>
      </p:sp>
      <p:sp>
        <p:nvSpPr>
          <p:cNvPr id="5" name="Text 3"/>
          <p:cNvSpPr txBox="1"/>
          <p:nvPr/>
        </p:nvSpPr>
        <p:spPr>
          <a:xfrm>
            <a:off x="621792" y="1828800"/>
            <a:ext cx="8229600" cy="1463040"/>
          </a:xfrm>
          <a:prstGeom prst="rect">
            <a:avLst/>
          </a:prstGeom>
          <a:noFill/>
          <a:ln/>
        </p:spPr>
        <p:txBody>
          <a:bodyPr wrap="square" lIns="0" tIns="0" rIns="0" bIns="0" rtlCol="0" anchor="ctr"/>
          <a:lstStyle/>
          <a:p>
            <a:pPr indent="0" marL="0">
              <a:lnSpc>
                <a:spcPct val="130000"/>
              </a:lnSpc>
              <a:buNone/>
            </a:pPr>
            <a:r>
              <a:rPr lang="en-US" sz="1900" dirty="0">
                <a:solidFill>
                  <a:srgbClr val="FFFFFF"/>
                </a:solidFill>
                <a:latin typeface="Georgia" pitchFamily="34" charset="0"/>
                <a:ea typeface="Georgia" pitchFamily="34" charset="-122"/>
                <a:cs typeface="Georgia" pitchFamily="34" charset="-120"/>
              </a:rPr>
              <a:t>This is a short version of a working paper called AI Governance and the Architecture of Practice, which carries the cases, the sources and the objections, including the ones that have not been answered.</a:t>
            </a:r>
            <a:endParaRPr lang="en-US" sz="1900" dirty="0"/>
          </a:p>
        </p:txBody>
      </p:sp>
      <p:sp>
        <p:nvSpPr>
          <p:cNvPr id="6" name="Text 4"/>
          <p:cNvSpPr txBox="1"/>
          <p:nvPr/>
        </p:nvSpPr>
        <p:spPr>
          <a:xfrm>
            <a:off x="621792" y="3566160"/>
            <a:ext cx="8229600" cy="1188720"/>
          </a:xfrm>
          <a:prstGeom prst="rect">
            <a:avLst/>
          </a:prstGeom>
          <a:noFill/>
          <a:ln/>
        </p:spPr>
        <p:txBody>
          <a:bodyPr wrap="square" lIns="0" tIns="0" rIns="0" bIns="0" rtlCol="0" anchor="ctr"/>
          <a:lstStyle/>
          <a:p>
            <a:pPr indent="0" marL="0">
              <a:lnSpc>
                <a:spcPct val="130000"/>
              </a:lnSpc>
              <a:buNone/>
            </a:pPr>
            <a:r>
              <a:rPr lang="en-US" sz="1500" dirty="0">
                <a:solidFill>
                  <a:srgbClr val="B9C4D0"/>
                </a:solidFill>
                <a:latin typeface="Trebuchet MS" pitchFamily="34" charset="0"/>
                <a:ea typeface="Trebuchet MS" pitchFamily="34" charset="-122"/>
                <a:cs typeface="Trebuchet MS" pitchFamily="34" charset="-120"/>
              </a:rPr>
              <a:t>It is part of a series on what judgement is, why it has to be carried by people who bear the consequences of being wrong, and what that means for building with machines that bear none.</a:t>
            </a:r>
            <a:endParaRPr lang="en-US" sz="1500" dirty="0"/>
          </a:p>
        </p:txBody>
      </p:sp>
      <p:sp>
        <p:nvSpPr>
          <p:cNvPr id="7" name="Text 5"/>
          <p:cNvSpPr txBox="1"/>
          <p:nvPr/>
        </p:nvSpPr>
        <p:spPr>
          <a:xfrm>
            <a:off x="621792" y="5084064"/>
            <a:ext cx="8229600" cy="384048"/>
          </a:xfrm>
          <a:prstGeom prst="rect">
            <a:avLst/>
          </a:prstGeom>
          <a:noFill/>
          <a:ln/>
        </p:spPr>
        <p:txBody>
          <a:bodyPr wrap="square" lIns="0" tIns="0" rIns="0" bIns="0" rtlCol="0" anchor="ctr"/>
          <a:lstStyle/>
          <a:p>
            <a:pPr indent="0" marL="0">
              <a:buNone/>
            </a:pPr>
            <a:r>
              <a:rPr lang="en-US" sz="1200" dirty="0">
                <a:solidFill>
                  <a:srgbClr val="93A3B5"/>
                </a:solidFill>
                <a:latin typeface="Trebuchet MS" pitchFamily="34" charset="0"/>
                <a:ea typeface="Trebuchet MS" pitchFamily="34" charset="-122"/>
                <a:cs typeface="Trebuchet MS" pitchFamily="34" charset="-120"/>
              </a:rPr>
              <a:t>Working papers are revised when they are shown to be wrong, and what changed is kept on the record.</a:t>
            </a:r>
            <a:endParaRPr lang="en-US" sz="1200" dirty="0"/>
          </a:p>
        </p:txBody>
      </p:sp>
      <p:sp>
        <p:nvSpPr>
          <p:cNvPr id="8" name="Text 6"/>
          <p:cNvSpPr txBox="1"/>
          <p:nvPr/>
        </p:nvSpPr>
        <p:spPr>
          <a:xfrm>
            <a:off x="621792" y="5559552"/>
            <a:ext cx="8229600" cy="310896"/>
          </a:xfrm>
          <a:prstGeom prst="rect">
            <a:avLst/>
          </a:prstGeom>
          <a:noFill/>
          <a:ln/>
        </p:spPr>
        <p:txBody>
          <a:bodyPr wrap="square" lIns="0" tIns="0" rIns="0" bIns="0" rtlCol="0" anchor="ctr"/>
          <a:lstStyle/>
          <a:p>
            <a:pPr indent="0" marL="0">
              <a:buNone/>
            </a:pPr>
            <a:r>
              <a:rPr lang="en-US" sz="1300" b="1" spc="100" kern="0" dirty="0">
                <a:solidFill>
                  <a:srgbClr val="FFFFFF"/>
                </a:solidFill>
                <a:latin typeface="Trebuchet MS" pitchFamily="34" charset="0"/>
                <a:ea typeface="Trebuchet MS" pitchFamily="34" charset="-122"/>
                <a:cs typeface="Trebuchet MS" pitchFamily="34" charset="-120"/>
              </a:rPr>
              <a:t>James Maconochie   |   Architecture &amp; Attention</a:t>
            </a:r>
            <a:endParaRPr lang="en-US" sz="1300" dirty="0"/>
          </a:p>
        </p:txBody>
      </p:sp>
      <p:sp>
        <p:nvSpPr>
          <p:cNvPr id="9" name="Text 7"/>
          <p:cNvSpPr txBox="1"/>
          <p:nvPr/>
        </p:nvSpPr>
        <p:spPr>
          <a:xfrm>
            <a:off x="621792" y="5907024"/>
            <a:ext cx="8229600" cy="274320"/>
          </a:xfrm>
          <a:prstGeom prst="rect">
            <a:avLst/>
          </a:prstGeom>
          <a:noFill/>
          <a:ln/>
        </p:spPr>
        <p:txBody>
          <a:bodyPr wrap="square" lIns="0" tIns="0" rIns="0" bIns="0" rtlCol="0" anchor="ctr"/>
          <a:lstStyle/>
          <a:p>
            <a:pPr indent="0" marL="0">
              <a:buNone/>
            </a:pPr>
            <a:r>
              <a:rPr lang="en-US" sz="1050" b="1" spc="200" kern="0" dirty="0">
                <a:solidFill>
                  <a:srgbClr val="F47920"/>
                </a:solidFill>
                <a:latin typeface="Trebuchet MS" pitchFamily="34" charset="0"/>
                <a:ea typeface="Trebuchet MS" pitchFamily="34" charset="-122"/>
                <a:cs typeface="Trebuchet MS" pitchFamily="34" charset="-120"/>
              </a:rPr>
              <a:t>HUMILITAS, HUMANITAS, ET CURIOSITAS  ·  SEMPER</a:t>
            </a:r>
            <a:endParaRPr lang="en-US" sz="1050" dirty="0"/>
          </a:p>
        </p:txBody>
      </p:sp>
      <p:sp>
        <p:nvSpPr>
          <p:cNvPr id="10" name="Text 8"/>
          <p:cNvSpPr txBox="1"/>
          <p:nvPr/>
        </p:nvSpPr>
        <p:spPr>
          <a:xfrm>
            <a:off x="621792" y="6181344"/>
            <a:ext cx="8229600" cy="274320"/>
          </a:xfrm>
          <a:prstGeom prst="rect">
            <a:avLst/>
          </a:prstGeom>
          <a:noFill/>
          <a:ln/>
        </p:spPr>
        <p:txBody>
          <a:bodyPr wrap="square" lIns="0" tIns="0" rIns="0" bIns="0" rtlCol="0" anchor="ctr"/>
          <a:lstStyle/>
          <a:p>
            <a:pPr indent="0" marL="0">
              <a:buNone/>
            </a:pPr>
            <a:r>
              <a:rPr lang="en-US" sz="1250" i="1" dirty="0">
                <a:solidFill>
                  <a:srgbClr val="B9C4D0"/>
                </a:solidFill>
                <a:latin typeface="Georgia" pitchFamily="34" charset="0"/>
                <a:ea typeface="Georgia" pitchFamily="34" charset="-122"/>
                <a:cs typeface="Georgia" pitchFamily="34" charset="-120"/>
              </a:rPr>
              <a:t>Humility, humanity, and curiosity. Always.</a:t>
            </a:r>
            <a:endParaRPr lang="en-US" sz="1250" dirty="0"/>
          </a:p>
        </p:txBody>
      </p:sp>
      <p:pic>
        <p:nvPicPr>
          <p:cNvPr id="11" name="brand-mark" descr="/tmp/claude-0/-home-claude/840a28d2-2874-58f2-bea9-3fe61a55262a/scratchpad/govdeck/logo.png">    </p:cNvPr>
          <p:cNvPicPr>
            <a:picLocks noChangeAspect="1"/>
          </p:cNvPicPr>
          <p:nvPr/>
        </p:nvPicPr>
        <p:blipFill>
          <a:blip r:embed="rId1"/>
          <a:stretch>
            <a:fillRect/>
          </a:stretch>
        </p:blipFill>
        <p:spPr>
          <a:xfrm>
            <a:off x="9692640" y="3931920"/>
            <a:ext cx="1874520" cy="1874520"/>
          </a:xfrm>
          <a:prstGeom prst="rect">
            <a:avLst/>
          </a:prstGeom>
        </p:spPr>
      </p:pic>
    </p:spTree>
  </p:cSld>
  <p:clrMapOvr>
    <a:masterClrMapping/>
  </p:clrMapOvr>
</p:sld>
</file>

<file path=ppt/theme/theme1.xml><?xml version="1.0" encoding="utf-8"?>
<a:theme xmlns:a="http://schemas.openxmlformats.org/drawingml/2006/main" name="Architecture &amp; Attention">
  <a:themeElements>
    <a:clrScheme name="Architecture &amp; Attention">
      <a:dk1>
        <a:srgbClr val="1B2838"/>
      </a:dk1>
      <a:lt1>
        <a:srgbClr val="F5F0EB"/>
      </a:lt1>
      <a:dk2>
        <a:srgbClr val="2A3D54"/>
      </a:dk2>
      <a:lt2>
        <a:srgbClr val="FFFFFF"/>
      </a:lt2>
      <a:accent1>
        <a:srgbClr val="F47920"/>
      </a:accent1>
      <a:accent2>
        <a:srgbClr val="C0490A"/>
      </a:accent2>
      <a:accent3>
        <a:srgbClr val="5B6A7D"/>
      </a:accent3>
      <a:accent4>
        <a:srgbClr val="B9C4D0"/>
      </a:accent4>
      <a:accent5>
        <a:srgbClr val="E3DBD2"/>
      </a:accent5>
      <a:accent6>
        <a:srgbClr val="3C5068"/>
      </a:accent6>
      <a:hlink>
        <a:srgbClr val="F47920"/>
      </a:hlink>
      <a:folHlink>
        <a:srgbClr val="5B6A7D"/>
      </a:folHlink>
    </a:clrScheme>
    <a:fontScheme name="Architecture &amp; Attention">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Trebuchet M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Would You Know?</dc:title>
  <dc:subject>PptxGenJS Presentation</dc:subject>
  <dc:creator>James Maconochie</dc:creator>
  <cp:lastModifiedBy>James Maconochie</cp:lastModifiedBy>
  <cp:revision>1</cp:revision>
  <dcterms:created xsi:type="dcterms:W3CDTF">2026-10-19T21:31:47Z</dcterms:created>
  <dcterms:modified xsi:type="dcterms:W3CDTF">2026-10-19T21:31:47Z</dcterms:modified>
</cp:coreProperties>
</file>